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68" r:id="rId3"/>
    <p:sldId id="263" r:id="rId4"/>
    <p:sldId id="266" r:id="rId5"/>
    <p:sldId id="267" r:id="rId6"/>
    <p:sldId id="256" r:id="rId7"/>
    <p:sldId id="26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6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08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07AC6-1E88-4995-AAC6-D4BC66DE8DA3}" type="datetimeFigureOut">
              <a:rPr lang="en-GB" smtClean="0"/>
              <a:t>16/05/2024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4E29B7-C60B-43C0-9627-01E97E83A9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7115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E29B7-C60B-43C0-9627-01E97E83A99B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6160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E29B7-C60B-43C0-9627-01E97E83A99B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3576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E29B7-C60B-43C0-9627-01E97E83A99B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0470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181F58-B074-4D18-8C94-F790DE15FB40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7771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181F58-B074-4D18-8C94-F790DE15FB40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5227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0442" y="4400550"/>
            <a:ext cx="5486400" cy="3600450"/>
          </a:xfrm>
        </p:spPr>
        <p:txBody>
          <a:bodyPr/>
          <a:lstStyle/>
          <a:p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181F58-B074-4D18-8C94-F790DE15FB40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2483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E29B7-C60B-43C0-9627-01E97E83A99B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8925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57EF0-DA80-9826-9E44-591B4CAD61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A7CE52-ADCB-72EE-09C1-DA89D9D20C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5E2817-8306-03C6-53B5-6E1B20D88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75A72-6151-4835-90BE-E725C7DD0144}" type="datetimeFigureOut">
              <a:rPr lang="en-GB" smtClean="0"/>
              <a:t>16/05/2024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3E293-B297-9663-274B-D1E440535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360952-AE13-30C3-0138-447BE2A74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76E2-1B43-4D62-86BC-3CF6136CA2C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7163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7ED2E-BD14-885D-A49C-56D294DAB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39CB93-D74E-E867-F81B-C1E7D479B2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8EC4B8-BB3E-ABF3-A88A-A33595CE7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75A72-6151-4835-90BE-E725C7DD0144}" type="datetimeFigureOut">
              <a:rPr lang="en-GB" smtClean="0"/>
              <a:t>16/05/2024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A1CBB3-8CD2-E70A-BFB9-1EDA4EBAE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B28CE8-3D5E-1416-0559-DDB3EF29A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76E2-1B43-4D62-86BC-3CF6136CA2C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9762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1BDFF5-6FBB-8857-5F14-D90C96501D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8B85BA-272C-25F6-AB19-DA8A1AA505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4DC4FD-A0F2-65B5-D538-DA870A1AA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75A72-6151-4835-90BE-E725C7DD0144}" type="datetimeFigureOut">
              <a:rPr lang="en-GB" smtClean="0"/>
              <a:t>16/05/2024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05E61F-EFDB-C6E9-6F1D-6F2F08450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E5F65-3A7F-2F1C-A08D-C56E0DB82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76E2-1B43-4D62-86BC-3CF6136CA2C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1242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461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9D26E-BF7B-6785-DD61-D995B147B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C6CE43-A2AD-758A-16C8-87FA17C6BA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2FA37-ED63-A1E8-F500-FAE95427B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75A72-6151-4835-90BE-E725C7DD0144}" type="datetimeFigureOut">
              <a:rPr lang="en-GB" smtClean="0"/>
              <a:t>16/05/2024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27E878-6C60-45A5-86F1-7EDF913B1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996D9A-A68A-4F56-0990-FE5D94FC3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76E2-1B43-4D62-86BC-3CF6136CA2C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7070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44410-B90C-F1C7-0C02-2504088F9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8C5F5A-9A4E-F9C0-35A4-516D8DC629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8743DB-85EB-AB64-FC5C-ACB5E042A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75A72-6151-4835-90BE-E725C7DD0144}" type="datetimeFigureOut">
              <a:rPr lang="en-GB" smtClean="0"/>
              <a:t>16/05/2024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F6069-074F-EC4A-81FB-E015EC32B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44CE66-8F48-D0F7-17B2-A4A5F2705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76E2-1B43-4D62-86BC-3CF6136CA2C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371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77698-5A28-7DCC-E94D-A9BD6887D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302500-33EC-9C9C-DC9A-ABAF911FA1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7335A0-055C-C8CC-1CEE-0C1604165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527FB7-9CBF-BF27-AF33-F02027D43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75A72-6151-4835-90BE-E725C7DD0144}" type="datetimeFigureOut">
              <a:rPr lang="en-GB" smtClean="0"/>
              <a:t>16/05/2024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14E960-C8B4-057C-4069-8A33D3DC1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2FC968-8116-A268-A19B-B27D830B1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76E2-1B43-4D62-86BC-3CF6136CA2C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0188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4FA3B-59BD-54F5-55A3-01B57693D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27C73-2CD5-34AA-401C-0B195B0E2A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F38C36-5537-B96A-252C-142E29A4E5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EB0F00-E459-6C1B-AA9F-AF7B89B6F0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EE9F58-9B8A-154F-7911-1845D310D0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DB6089-0A7A-A74C-270C-A66199F3B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75A72-6151-4835-90BE-E725C7DD0144}" type="datetimeFigureOut">
              <a:rPr lang="en-GB" smtClean="0"/>
              <a:t>16/05/2024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847F2D-0FB3-34E9-882E-BB9BBA483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DAABA9-1266-A36F-9AED-2C70DC014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76E2-1B43-4D62-86BC-3CF6136CA2C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150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40856-9DF7-33B3-758A-D8C1E5027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5AFB9C-0E48-45AF-E0B8-952921617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75A72-6151-4835-90BE-E725C7DD0144}" type="datetimeFigureOut">
              <a:rPr lang="en-GB" smtClean="0"/>
              <a:t>16/05/2024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019355-004D-EE6A-6534-F81F8019E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2784B2-4919-58E5-3552-749BC5B0B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76E2-1B43-4D62-86BC-3CF6136CA2C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1943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B56AAA-2CBF-E044-BA52-0B66271AA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75A72-6151-4835-90BE-E725C7DD0144}" type="datetimeFigureOut">
              <a:rPr lang="en-GB" smtClean="0"/>
              <a:t>16/05/2024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20C64B-03A8-8CEC-1D96-08197CBB7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E621CF-92A8-5AE0-838A-5D427F1A0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76E2-1B43-4D62-86BC-3CF6136CA2C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0108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18045-ADC5-41B3-86D0-04607526F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7DB380-DA44-BC48-BE62-2B9246416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A4A963-B8C5-27F8-D52D-DD5C597EED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957EA1-0AE2-C4BB-A5F1-4710B3A4D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75A72-6151-4835-90BE-E725C7DD0144}" type="datetimeFigureOut">
              <a:rPr lang="en-GB" smtClean="0"/>
              <a:t>16/05/2024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3DAAAD-BB1F-9EAD-D9BB-6AB2AC6B6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28F9AA-4D9C-C66F-7E93-2EE2093BD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76E2-1B43-4D62-86BC-3CF6136CA2C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1302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AEF45-DAD8-F91B-4C81-0E9582AB0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904AF4-0033-8A7A-B8E8-773A451E88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804E09-B50E-EDF3-EF29-D3CBA59E40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77AD3-7BF2-8494-31BA-C288406C1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75A72-6151-4835-90BE-E725C7DD0144}" type="datetimeFigureOut">
              <a:rPr lang="en-GB" smtClean="0"/>
              <a:t>16/05/2024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86DFF1-5FFF-175E-156A-2BB73512B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579610-931B-810A-C6AC-07B1FFA41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76E2-1B43-4D62-86BC-3CF6136CA2C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4898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D4D35B-8163-5AFD-DF7E-04B0E614E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0AEF34-CB61-36B3-174A-075950DC6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814D0D-3413-2E3C-DA93-396BFC54AE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75A72-6151-4835-90BE-E725C7DD0144}" type="datetimeFigureOut">
              <a:rPr lang="en-GB" smtClean="0"/>
              <a:t>16/05/2024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16167-8C09-BB78-3766-1FE81C152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71C4C7-DCB1-EFBF-77C7-CB3A0564C1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676E2-1B43-4D62-86BC-3CF6136CA2C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462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hyperlink" Target="https://www.youtube.com/watch?v=wyv9Ahpbbqw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v.uk/government/publications/active-travel-england-scheme-review-tools?utm_medium=email&amp;utm_campaign=govuk-notifications-topic&amp;utm_source=998b00bd-a423-4994-a0a8-d959ae2c72e3&amp;utm_content=immediately" TargetMode="External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1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7.png"/><Relationship Id="rId5" Type="http://schemas.openxmlformats.org/officeDocument/2006/relationships/image" Target="../media/image1.png"/><Relationship Id="rId4" Type="http://schemas.openxmlformats.org/officeDocument/2006/relationships/hyperlink" Target="https://democracy.wirral.gov.uk/mgConvert2PDF.aspx?ID=5011034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000">
              <a:schemeClr val="accent1">
                <a:lumMod val="7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 idx="4294967295"/>
          </p:nvPr>
        </p:nvSpPr>
        <p:spPr>
          <a:xfrm>
            <a:off x="2532795" y="1782148"/>
            <a:ext cx="7662454" cy="1128476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6000" b="1" kern="1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Wirral Active Travel</a:t>
            </a:r>
          </a:p>
        </p:txBody>
      </p:sp>
      <p:pic>
        <p:nvPicPr>
          <p:cNvPr id="4" name="Picture 3" descr="WIRRALLogo.png">
            <a:extLst>
              <a:ext uri="{FF2B5EF4-FFF2-40B4-BE49-F238E27FC236}">
                <a16:creationId xmlns:a16="http://schemas.microsoft.com/office/drawing/2014/main" id="{F711EE68-4FA7-4594-2365-65BC16A31B0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45" y="6058671"/>
            <a:ext cx="1949450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87D2B5C7-69AE-09EB-FBA5-9FFA9D7A9139}"/>
              </a:ext>
            </a:extLst>
          </p:cNvPr>
          <p:cNvSpPr txBox="1">
            <a:spLocks/>
          </p:cNvSpPr>
          <p:nvPr/>
        </p:nvSpPr>
        <p:spPr>
          <a:xfrm>
            <a:off x="3273865" y="3051312"/>
            <a:ext cx="7315200" cy="1128476"/>
          </a:xfrm>
          <a:prstGeom prst="rect">
            <a:avLst/>
          </a:prstGeom>
        </p:spPr>
        <p:txBody>
          <a:bodyPr/>
          <a:lstStyle>
            <a:lvl1pPr marL="2286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charset="0"/>
              <a:buChar char="§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016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charset="0"/>
              <a:buChar char="§"/>
              <a:defRPr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charset="0"/>
              <a:buChar char="§"/>
              <a:defRPr sz="16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charset="0"/>
              <a:buChar char="§"/>
              <a:defRPr sz="1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charset="0"/>
              <a:buChar char="§"/>
              <a:defRPr sz="1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037" indent="0">
              <a:buNone/>
            </a:pPr>
            <a:r>
              <a:rPr lang="en-US" sz="2800" b="1" dirty="0">
                <a:solidFill>
                  <a:schemeClr val="bg1"/>
                </a:solidFill>
                <a:latin typeface="Open Sans Light" charset="0"/>
                <a:cs typeface="Open Sans Light" charset="0"/>
              </a:rPr>
              <a:t>Merseyside Cycling Campaign AGM</a:t>
            </a:r>
          </a:p>
          <a:p>
            <a:pPr marL="46037" indent="0">
              <a:buNone/>
            </a:pPr>
            <a:r>
              <a:rPr lang="en-US" sz="2800" b="1" dirty="0">
                <a:solidFill>
                  <a:schemeClr val="bg1"/>
                </a:solidFill>
                <a:latin typeface="Open Sans Light" charset="0"/>
                <a:cs typeface="Open Sans Light" charset="0"/>
              </a:rPr>
              <a:t>May 2024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000">
              <a:schemeClr val="accent1">
                <a:lumMod val="7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C9313-56A6-7685-F73E-7B84D7B63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316855" cy="1325563"/>
          </a:xfr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Wirral Active Travel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D49C1B-CCA5-C039-CAE3-1D18755F9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287" y="2329763"/>
            <a:ext cx="5041039" cy="2938923"/>
          </a:xfrm>
        </p:spPr>
        <p:txBody>
          <a:bodyPr>
            <a:norm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Introduction</a:t>
            </a:r>
          </a:p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What is Active Travel?</a:t>
            </a:r>
          </a:p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What is the point of Active Travel?</a:t>
            </a:r>
          </a:p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Current Active Travel projects</a:t>
            </a:r>
          </a:p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What’s missing?</a:t>
            </a:r>
          </a:p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Liverpool City Region LCWIP</a:t>
            </a:r>
          </a:p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Birkenhead to Liscard proposal</a:t>
            </a:r>
          </a:p>
        </p:txBody>
      </p:sp>
      <p:pic>
        <p:nvPicPr>
          <p:cNvPr id="6" name="Picture 5" descr="WIRRALLogo.png">
            <a:extLst>
              <a:ext uri="{FF2B5EF4-FFF2-40B4-BE49-F238E27FC236}">
                <a16:creationId xmlns:a16="http://schemas.microsoft.com/office/drawing/2014/main" id="{D6FB8064-9DA5-CB7D-2D62-6516F8BDC74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" y="6142120"/>
            <a:ext cx="1949450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DF43C1D-325D-1A72-78A5-0F8D9C95DE4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22" t="2475"/>
          <a:stretch/>
        </p:blipFill>
        <p:spPr>
          <a:xfrm>
            <a:off x="5517497" y="2230890"/>
            <a:ext cx="2600923" cy="18374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14F1AD2-58BF-5295-9533-1BA28BC9CA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5688" y="266977"/>
            <a:ext cx="3931186" cy="14202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F871529-A822-4E0B-300D-9A73176C57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3214" y="4751338"/>
            <a:ext cx="2636134" cy="18396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51BD6BB-346C-1B67-19A6-C72279D9EC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84270" y="1882576"/>
            <a:ext cx="2954022" cy="26733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284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000">
              <a:schemeClr val="accent1">
                <a:lumMod val="7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450E8A7-28C7-810E-102C-B175E21F0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17" y="464786"/>
            <a:ext cx="4473502" cy="1325563"/>
          </a:xfr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Birkenhead to Liscard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EF45A6F-54F1-8888-B7A3-3DFF5D2EBED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22463" y="2331805"/>
            <a:ext cx="4930210" cy="2828024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LCWIP background – ‘Cycle route’</a:t>
            </a:r>
          </a:p>
          <a:p>
            <a:pPr marL="285750" indent="-285750">
              <a:lnSpc>
                <a:spcPct val="100000"/>
              </a:lnSpc>
            </a:pPr>
            <a:r>
              <a:rPr lang="en-GB" sz="1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Wirral Council resolution, October 2022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Who is this for?</a:t>
            </a:r>
          </a:p>
          <a:p>
            <a:pPr marL="285750" indent="-285750">
              <a:lnSpc>
                <a:spcPct val="100000"/>
              </a:lnSpc>
            </a:pPr>
            <a:r>
              <a:rPr lang="en-GB" sz="1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Data – videos, traffic, parking, collisions</a:t>
            </a:r>
          </a:p>
          <a:p>
            <a:pPr marL="285750" indent="-285750">
              <a:lnSpc>
                <a:spcPct val="100000"/>
              </a:lnSpc>
            </a:pPr>
            <a:r>
              <a:rPr lang="en-GB" sz="1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Healthy Streets – public realm</a:t>
            </a:r>
          </a:p>
          <a:p>
            <a:pPr marL="285750" indent="-285750">
              <a:lnSpc>
                <a:spcPct val="100000"/>
              </a:lnSpc>
            </a:pPr>
            <a:r>
              <a:rPr lang="en-GB" sz="1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Wirral and Active Travel England review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Joined up and co-ordinated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6BE730-56B6-518A-940F-174A97A2B4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84" r="3133" b="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10" name="Picture 9" descr="WIRRALLogo.png">
            <a:extLst>
              <a:ext uri="{FF2B5EF4-FFF2-40B4-BE49-F238E27FC236}">
                <a16:creationId xmlns:a16="http://schemas.microsoft.com/office/drawing/2014/main" id="{490A1BF8-302A-EF58-C73A-D6103DCE144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" y="6142120"/>
            <a:ext cx="1949450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32263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000">
              <a:schemeClr val="accent1">
                <a:lumMod val="7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18042CC-EE83-3C00-8B93-047A3C297DB4}"/>
              </a:ext>
            </a:extLst>
          </p:cNvPr>
          <p:cNvSpPr txBox="1"/>
          <p:nvPr/>
        </p:nvSpPr>
        <p:spPr>
          <a:xfrm>
            <a:off x="447242" y="1255010"/>
            <a:ext cx="5176287" cy="46291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Design principles and varied solutions</a:t>
            </a:r>
          </a:p>
          <a:p>
            <a:pPr marL="28575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Outline design, balanced issues</a:t>
            </a:r>
          </a:p>
          <a:p>
            <a:pPr marL="28575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Constraints – land, parking, access</a:t>
            </a:r>
          </a:p>
          <a:p>
            <a:pPr marL="28575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Stage 1 Road Safety Audit + ATE Checks</a:t>
            </a:r>
          </a:p>
          <a:p>
            <a:pPr marL="28575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Consultation – September to December 2023</a:t>
            </a:r>
          </a:p>
          <a:p>
            <a:pPr marL="28575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Key issues</a:t>
            </a:r>
          </a:p>
          <a:p>
            <a:pPr marL="28575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Next steps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C631E3-1FFA-126C-3984-3E8B409924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l="8314" r="11441" b="6"/>
          <a:stretch/>
        </p:blipFill>
        <p:spPr>
          <a:xfrm>
            <a:off x="5623529" y="460247"/>
            <a:ext cx="2662480" cy="2662480"/>
          </a:xfrm>
          <a:custGeom>
            <a:avLst/>
            <a:gdLst/>
            <a:ahLst/>
            <a:cxnLst/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5BA568E-B8B6-7A78-99E1-EFE5E6BDF8B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</a:blip>
          <a:srcRect l="12190" r="31504" b="-2"/>
          <a:stretch/>
        </p:blipFill>
        <p:spPr>
          <a:xfrm>
            <a:off x="4932169" y="3563536"/>
            <a:ext cx="3272608" cy="3211285"/>
          </a:xfrm>
          <a:custGeom>
            <a:avLst/>
            <a:gdLst/>
            <a:ahLst/>
            <a:cxnLst/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61F1725-77F9-1D6B-0DD7-E5E77EA177A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</a:blip>
          <a:srcRect l="29098" t="3864" r="31318"/>
          <a:stretch/>
        </p:blipFill>
        <p:spPr>
          <a:xfrm>
            <a:off x="8498166" y="0"/>
            <a:ext cx="3693834" cy="3184749"/>
          </a:xfrm>
          <a:custGeom>
            <a:avLst/>
            <a:gdLst/>
            <a:ahLst/>
            <a:cxnLst/>
            <a:rect l="l" t="t" r="r" b="b"/>
            <a:pathLst>
              <a:path w="4405154" h="3776782">
                <a:moveTo>
                  <a:pt x="279221" y="0"/>
                </a:moveTo>
                <a:lnTo>
                  <a:pt x="4405154" y="0"/>
                </a:lnTo>
                <a:lnTo>
                  <a:pt x="4405154" y="3055054"/>
                </a:lnTo>
                <a:lnTo>
                  <a:pt x="4266200" y="3181344"/>
                </a:lnTo>
                <a:cubicBezTo>
                  <a:pt x="3815461" y="3553326"/>
                  <a:pt x="3237603" y="3776782"/>
                  <a:pt x="2607554" y="3776782"/>
                </a:cubicBezTo>
                <a:cubicBezTo>
                  <a:pt x="1167442" y="3776782"/>
                  <a:pt x="0" y="2609341"/>
                  <a:pt x="0" y="1169228"/>
                </a:cubicBezTo>
                <a:cubicBezTo>
                  <a:pt x="0" y="809200"/>
                  <a:pt x="72965" y="466214"/>
                  <a:pt x="204915" y="154250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264213-631F-F5B1-0054-CE1E591519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/>
          </a:blip>
          <a:srcRect l="22428" r="2068" b="1"/>
          <a:stretch/>
        </p:blipFill>
        <p:spPr>
          <a:xfrm>
            <a:off x="8498166" y="3648891"/>
            <a:ext cx="3693834" cy="3209997"/>
          </a:xfrm>
          <a:custGeom>
            <a:avLst/>
            <a:gdLst/>
            <a:ahLst/>
            <a:cxnLst/>
            <a:rect l="l" t="t" r="r" b="b"/>
            <a:pathLst>
              <a:path w="3453522" h="2950205">
                <a:moveTo>
                  <a:pt x="1901420" y="0"/>
                </a:moveTo>
                <a:cubicBezTo>
                  <a:pt x="2492116" y="0"/>
                  <a:pt x="3019900" y="269355"/>
                  <a:pt x="3368648" y="691940"/>
                </a:cubicBezTo>
                <a:lnTo>
                  <a:pt x="3453522" y="805440"/>
                </a:lnTo>
                <a:lnTo>
                  <a:pt x="3453522" y="2950205"/>
                </a:lnTo>
                <a:lnTo>
                  <a:pt x="316036" y="2950205"/>
                </a:lnTo>
                <a:lnTo>
                  <a:pt x="229491" y="2807749"/>
                </a:lnTo>
                <a:cubicBezTo>
                  <a:pt x="83134" y="2538330"/>
                  <a:pt x="0" y="2229583"/>
                  <a:pt x="0" y="1901419"/>
                </a:cubicBezTo>
                <a:cubicBezTo>
                  <a:pt x="0" y="851294"/>
                  <a:pt x="851295" y="0"/>
                  <a:pt x="1901420" y="0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32" name="Picture 31" descr="WIRRALLogo.png">
            <a:extLst>
              <a:ext uri="{FF2B5EF4-FFF2-40B4-BE49-F238E27FC236}">
                <a16:creationId xmlns:a16="http://schemas.microsoft.com/office/drawing/2014/main" id="{33F93B04-B5B1-A413-9CEC-5786A38B53A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55" y="6095354"/>
            <a:ext cx="1949450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B19B4EB-7324-7E0C-A097-CA3E329FA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227" y="374347"/>
            <a:ext cx="4758275" cy="1325563"/>
          </a:xfr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Birkenhead to Liscard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6D502F-2EBE-A877-B161-25917D313F5C}"/>
              </a:ext>
            </a:extLst>
          </p:cNvPr>
          <p:cNvSpPr txBox="1"/>
          <p:nvPr/>
        </p:nvSpPr>
        <p:spPr>
          <a:xfrm>
            <a:off x="5898308" y="3173213"/>
            <a:ext cx="6104708" cy="339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Birkenhead to Liscard - improving walking, wheeling and cycling routes (youtube.com)</a:t>
            </a:r>
            <a:endParaRPr lang="en-US" sz="1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9844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000">
              <a:schemeClr val="accent1">
                <a:lumMod val="7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10F152-FBD7-C6E6-67BB-A74F8A86C87D}"/>
              </a:ext>
            </a:extLst>
          </p:cNvPr>
          <p:cNvSpPr/>
          <p:nvPr/>
        </p:nvSpPr>
        <p:spPr>
          <a:xfrm>
            <a:off x="806359" y="296057"/>
            <a:ext cx="5411561" cy="1071840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Active</a:t>
            </a:r>
            <a:r>
              <a:rPr lang="en-GB" sz="3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3200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Travel England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B00410-D7C1-2271-3926-58C4EAD54BA5}"/>
              </a:ext>
            </a:extLst>
          </p:cNvPr>
          <p:cNvSpPr txBox="1"/>
          <p:nvPr/>
        </p:nvSpPr>
        <p:spPr>
          <a:xfrm>
            <a:off x="534126" y="1530225"/>
            <a:ext cx="5125011" cy="269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Purpose and scope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Not ‘pass or fail’</a:t>
            </a:r>
            <a:endParaRPr lang="en-GB" sz="2000" i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Ongoing checking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Compliment other processes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Review process</a:t>
            </a:r>
          </a:p>
          <a:p>
            <a:pPr>
              <a:lnSpc>
                <a:spcPct val="150000"/>
              </a:lnSpc>
            </a:pPr>
            <a:endParaRPr lang="en-GB" sz="14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32" name="Picture 31" descr="WIRRALLogo.png">
            <a:extLst>
              <a:ext uri="{FF2B5EF4-FFF2-40B4-BE49-F238E27FC236}">
                <a16:creationId xmlns:a16="http://schemas.microsoft.com/office/drawing/2014/main" id="{19422A40-474C-D684-6F61-0EB3BDD3ECA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95" y="6007879"/>
            <a:ext cx="1949450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FA1C44-88B6-8950-AAA9-ED115815BF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1578" y="3544962"/>
            <a:ext cx="1949450" cy="2621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12632D2-7ABA-BA77-07E8-D91427FF49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6695" y="1477050"/>
            <a:ext cx="2378174" cy="3192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E365F4-85A5-D0AB-1208-23C31200ECC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568" r="23818" b="-32"/>
          <a:stretch/>
        </p:blipFill>
        <p:spPr>
          <a:xfrm>
            <a:off x="5294553" y="4831557"/>
            <a:ext cx="3878641" cy="885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980347-CE95-BFB4-FF22-BB1C492C982A}"/>
              </a:ext>
            </a:extLst>
          </p:cNvPr>
          <p:cNvSpPr txBox="1"/>
          <p:nvPr/>
        </p:nvSpPr>
        <p:spPr>
          <a:xfrm>
            <a:off x="4800420" y="6241328"/>
            <a:ext cx="66573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Active Travel England scheme review tools - GOV.UK (www.gov.uk)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CF9CFE-1481-2378-BC58-57B0B758BD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18543" y="362866"/>
            <a:ext cx="1821996" cy="2671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CF5062A-685B-6F88-9E7B-9C78A1EDCB7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76903" y="1625649"/>
            <a:ext cx="1843860" cy="2612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581A0D9-06E2-B2A1-428F-119CFFAFD7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69486" y="3192640"/>
            <a:ext cx="1771053" cy="2524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8159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000">
              <a:schemeClr val="accent1">
                <a:lumMod val="7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10F152-FBD7-C6E6-67BB-A74F8A86C87D}"/>
              </a:ext>
            </a:extLst>
          </p:cNvPr>
          <p:cNvSpPr/>
          <p:nvPr/>
        </p:nvSpPr>
        <p:spPr>
          <a:xfrm>
            <a:off x="3886924" y="346114"/>
            <a:ext cx="4550229" cy="933986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Places for People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B00410-D7C1-2271-3926-58C4EAD54BA5}"/>
              </a:ext>
            </a:extLst>
          </p:cNvPr>
          <p:cNvSpPr txBox="1"/>
          <p:nvPr/>
        </p:nvSpPr>
        <p:spPr>
          <a:xfrm>
            <a:off x="701383" y="1364106"/>
            <a:ext cx="10361477" cy="369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 need for a strategy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ECET Committee, January 2024 - </a:t>
            </a:r>
            <a:r>
              <a:rPr lang="en-GB" sz="16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https://democracy.wirral.gov.uk/mgConvert2PDF.aspx?ID=50110342</a:t>
            </a:r>
            <a:endParaRPr lang="en-GB" sz="16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Active Travel + Placemaking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Delivering the strategy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Core Active Travel Network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Timescale</a:t>
            </a:r>
          </a:p>
        </p:txBody>
      </p:sp>
      <p:pic>
        <p:nvPicPr>
          <p:cNvPr id="32" name="Picture 31" descr="WIRRALLogo.png">
            <a:extLst>
              <a:ext uri="{FF2B5EF4-FFF2-40B4-BE49-F238E27FC236}">
                <a16:creationId xmlns:a16="http://schemas.microsoft.com/office/drawing/2014/main" id="{19422A40-474C-D684-6F61-0EB3BDD3ECA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7" y="6057642"/>
            <a:ext cx="1949450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A663BBC-34CE-B8C1-0418-D5F128A24F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1175" y="2829649"/>
            <a:ext cx="5215842" cy="36607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43460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000">
              <a:schemeClr val="accent1">
                <a:lumMod val="7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59031B-33B4-ED07-95A5-C8FCCFE6E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181" y="1887404"/>
            <a:ext cx="6514527" cy="3726615"/>
          </a:xfrm>
        </p:spPr>
        <p:txBody>
          <a:bodyPr>
            <a:norm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Competing uses and available land</a:t>
            </a:r>
          </a:p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Capacity and demand</a:t>
            </a:r>
          </a:p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Parking</a:t>
            </a:r>
          </a:p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Engaging the community</a:t>
            </a:r>
          </a:p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Resources</a:t>
            </a:r>
          </a:p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Political support</a:t>
            </a:r>
          </a:p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Local ideas + support = ownership and use</a:t>
            </a:r>
          </a:p>
          <a:p>
            <a:r>
              <a:rPr lang="en-GB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Get involved, get others involved!</a:t>
            </a:r>
          </a:p>
          <a:p>
            <a:pPr marL="0" indent="0">
              <a:buNone/>
            </a:pPr>
            <a:r>
              <a:rPr lang="en-GB" sz="1500" b="1" dirty="0">
                <a:solidFill>
                  <a:schemeClr val="accent1">
                    <a:lumMod val="7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55ECD2-288A-AD55-BDCD-08A094CC8D72}"/>
              </a:ext>
            </a:extLst>
          </p:cNvPr>
          <p:cNvSpPr/>
          <p:nvPr/>
        </p:nvSpPr>
        <p:spPr>
          <a:xfrm>
            <a:off x="3651793" y="543297"/>
            <a:ext cx="4550229" cy="933986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Future Challenges</a:t>
            </a:r>
          </a:p>
        </p:txBody>
      </p:sp>
      <p:pic>
        <p:nvPicPr>
          <p:cNvPr id="7" name="Picture 6" descr="WIRRALLogo.png">
            <a:extLst>
              <a:ext uri="{FF2B5EF4-FFF2-40B4-BE49-F238E27FC236}">
                <a16:creationId xmlns:a16="http://schemas.microsoft.com/office/drawing/2014/main" id="{5BEE0F54-9790-C37D-8840-74A5962A1AE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797" y="5971704"/>
            <a:ext cx="1949450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B13870-2309-AE9A-C0E8-FBAF59026AB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89" t="4079" r="1528" b="1526"/>
          <a:stretch/>
        </p:blipFill>
        <p:spPr>
          <a:xfrm>
            <a:off x="7374708" y="1775036"/>
            <a:ext cx="3327504" cy="4539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45F95E-6A42-0FD4-4522-74526E931F3E}"/>
              </a:ext>
            </a:extLst>
          </p:cNvPr>
          <p:cNvSpPr txBox="1"/>
          <p:nvPr/>
        </p:nvSpPr>
        <p:spPr>
          <a:xfrm>
            <a:off x="4577078" y="6024141"/>
            <a:ext cx="26996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1600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simonyoung@wirral.gov.uk</a:t>
            </a:r>
          </a:p>
        </p:txBody>
      </p:sp>
    </p:spTree>
    <p:extLst>
      <p:ext uri="{BB962C8B-B14F-4D97-AF65-F5344CB8AC3E}">
        <p14:creationId xmlns:p14="http://schemas.microsoft.com/office/powerpoint/2010/main" val="17216531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12562</TotalTime>
  <Words>266</Words>
  <Application>Microsoft Office PowerPoint</Application>
  <PresentationFormat>Widescreen</PresentationFormat>
  <Paragraphs>60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Open Sans</vt:lpstr>
      <vt:lpstr>Open Sans Light</vt:lpstr>
      <vt:lpstr>Office Theme</vt:lpstr>
      <vt:lpstr>Wirral Active Travel</vt:lpstr>
      <vt:lpstr>Wirral Active Travel</vt:lpstr>
      <vt:lpstr>Birkenhead to Liscard</vt:lpstr>
      <vt:lpstr>Birkenhead to Liscard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Barnes</dc:creator>
  <cp:lastModifiedBy>Young, Simon</cp:lastModifiedBy>
  <cp:revision>61</cp:revision>
  <dcterms:created xsi:type="dcterms:W3CDTF">2022-08-16T10:27:19Z</dcterms:created>
  <dcterms:modified xsi:type="dcterms:W3CDTF">2024-05-17T09:29:19Z</dcterms:modified>
</cp:coreProperties>
</file>