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73" r:id="rId3"/>
    <p:sldId id="265" r:id="rId4"/>
    <p:sldId id="269" r:id="rId5"/>
    <p:sldId id="267" r:id="rId6"/>
    <p:sldId id="268" r:id="rId7"/>
    <p:sldId id="266" r:id="rId8"/>
    <p:sldId id="279" r:id="rId9"/>
    <p:sldId id="258" r:id="rId10"/>
    <p:sldId id="270" r:id="rId11"/>
    <p:sldId id="278" r:id="rId12"/>
    <p:sldId id="275" r:id="rId13"/>
    <p:sldId id="274" r:id="rId14"/>
    <p:sldId id="276" r:id="rId15"/>
    <p:sldId id="280" r:id="rId16"/>
    <p:sldId id="271" r:id="rId17"/>
    <p:sldId id="264" r:id="rId18"/>
    <p:sldId id="277" r:id="rId19"/>
    <p:sldId id="263" r:id="rId20"/>
    <p:sldId id="261" r:id="rId21"/>
    <p:sldId id="27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2159C0-2CD1-5F4E-9A3E-E95A38375147}" type="datetimeFigureOut">
              <a:rPr lang="en-US" smtClean="0"/>
              <a:t>5/16/24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EC59BA-D5E1-4640-AD24-8933C6A162E5}" type="slidenum">
              <a:rPr lang="en-US" smtClean="0"/>
              <a:t>‹#›</a:t>
            </a:fld>
            <a:endParaRPr lang="en-US"/>
          </a:p>
        </p:txBody>
      </p:sp>
    </p:spTree>
    <p:extLst>
      <p:ext uri="{BB962C8B-B14F-4D97-AF65-F5344CB8AC3E}">
        <p14:creationId xmlns:p14="http://schemas.microsoft.com/office/powerpoint/2010/main" val="4072949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EC59BA-D5E1-4640-AD24-8933C6A162E5}" type="slidenum">
              <a:rPr lang="en-US" smtClean="0"/>
              <a:t>5</a:t>
            </a:fld>
            <a:endParaRPr lang="en-US"/>
          </a:p>
        </p:txBody>
      </p:sp>
    </p:spTree>
    <p:extLst>
      <p:ext uri="{BB962C8B-B14F-4D97-AF65-F5344CB8AC3E}">
        <p14:creationId xmlns:p14="http://schemas.microsoft.com/office/powerpoint/2010/main" val="1781815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55CB7-C2EE-D1A3-02D0-CF58CF74CC4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9AFCC84-2751-83D4-3C69-147219F880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288C4A0-AD19-DAD2-F6EE-55625DDA7037}"/>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D1A33BB9-1098-240C-C49C-1DE24EF534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275FBF-7AE1-6A72-2C91-571656A4AE33}"/>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1711194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8A793-FCE6-CC7C-117A-113DD49D9A8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FEBF57F-3A9A-2AF7-FB54-3B46B24313F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4E67515-F4AC-11FD-D60C-194C8633DBDA}"/>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849B76F6-EC7A-4F67-4D74-C104AD7C5C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89686E-BB1E-8E6B-F5C5-FF2CE31A4CA9}"/>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1901185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24A402-3D35-FCDD-94AF-B5CE8BAAB12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3F82603-6E75-B0A6-9CE9-DC50ABFCA12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E037DEC-E6BE-8A4E-C540-D4658D9072F5}"/>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CB0E68A3-FD62-BAC5-7BCA-3701FD53EB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55748A-4C0E-E66C-3CC8-AAA6B679660B}"/>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848272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852E6-7958-9E73-A9BC-2BB880D1AE4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1CCED36-430A-0235-756C-42F5A5AB6BF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91ED0B-BA7B-36DF-DC88-0CAAB751FFB2}"/>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904E0F07-9433-C45F-F662-997333E857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AADEDF-5731-6F2A-4131-EECB84A89447}"/>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4149842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51B3A-9730-0796-EEA8-1AA94A9B26C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C6F6312-D20B-2F8F-F57D-3D521111C2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9BC498D-7902-139E-34D2-43C86764EEB9}"/>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2CBE518A-66AD-6D95-1AC7-AA12B65122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7790D5-84FE-4D52-0F8C-E5C972143F54}"/>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2455005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802FA-CF9B-0987-A344-5708D1BFF7A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53AAB23-A164-460C-C760-F4EDE913AA4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FCC1B3A-EDDE-F5E8-CFDF-5B6B2C82BC1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A4AB443-4A76-2896-DA8A-9DF888F9D6AA}"/>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6" name="Footer Placeholder 5">
            <a:extLst>
              <a:ext uri="{FF2B5EF4-FFF2-40B4-BE49-F238E27FC236}">
                <a16:creationId xmlns:a16="http://schemas.microsoft.com/office/drawing/2014/main" id="{3A35AB6A-2FB4-C01F-EB82-5516D49464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92589A-2739-DE9E-EA13-E7B0E3675E60}"/>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2587500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7D31-4B34-4D24-8D25-EB3B9DC56FC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B4015DE-9B3C-417D-3ECF-FE0CD0E35D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93B7212-0C2D-FDBA-9F02-9409CB3DF6D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8739E03D-64E7-B164-8AEF-2966276563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003950B-699C-2C3F-B7EF-7A803760ED6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D6E2B34-FF94-909D-30A9-A055EBA83E5F}"/>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8" name="Footer Placeholder 7">
            <a:extLst>
              <a:ext uri="{FF2B5EF4-FFF2-40B4-BE49-F238E27FC236}">
                <a16:creationId xmlns:a16="http://schemas.microsoft.com/office/drawing/2014/main" id="{94F0EDFE-2119-58E6-7331-ABC6E26ADB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3A9FED-8E6B-B5F5-3080-D5C77628524F}"/>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3606569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FA63D-F8D9-C383-C9B7-51A9FAB70FD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46864B9-B8FE-719E-48DA-E61D9671A561}"/>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4" name="Footer Placeholder 3">
            <a:extLst>
              <a:ext uri="{FF2B5EF4-FFF2-40B4-BE49-F238E27FC236}">
                <a16:creationId xmlns:a16="http://schemas.microsoft.com/office/drawing/2014/main" id="{5DCA830E-3E43-4D2D-BE63-C105E3F8D45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B46E16-8B94-5BF9-19CD-41FF41ACF60A}"/>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2705544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B74F21-B79F-D5EB-4D24-05BBE056978C}"/>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3" name="Footer Placeholder 2">
            <a:extLst>
              <a:ext uri="{FF2B5EF4-FFF2-40B4-BE49-F238E27FC236}">
                <a16:creationId xmlns:a16="http://schemas.microsoft.com/office/drawing/2014/main" id="{FE732406-1693-5E2F-B958-77EC8524F59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EC363C-72CC-19F2-7FFF-135F261004D1}"/>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1741129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067D-FDAC-019B-53C9-82570CCF4E9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0F47D47-A81E-8DDB-FEF7-87F17A5BD1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A0ED6B7-352A-C971-2BF6-06327FE9B3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426A4D2-2EC0-90BD-AED5-BF73565B1E2D}"/>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6" name="Footer Placeholder 5">
            <a:extLst>
              <a:ext uri="{FF2B5EF4-FFF2-40B4-BE49-F238E27FC236}">
                <a16:creationId xmlns:a16="http://schemas.microsoft.com/office/drawing/2014/main" id="{87BD0839-FAE0-83A2-4C70-5DCCDBE34D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A4A623-E1A4-3C81-96E9-17E7E9564B4E}"/>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185961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436B3-9E67-37D3-5851-1915E824258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8D091D-6205-DD56-26F2-C534BEA7E4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DFC8AD-1B0A-520C-6161-DFFC9FF796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CFD5531-35CF-5DD8-29FB-C3F5EDD809D8}"/>
              </a:ext>
            </a:extLst>
          </p:cNvPr>
          <p:cNvSpPr>
            <a:spLocks noGrp="1"/>
          </p:cNvSpPr>
          <p:nvPr>
            <p:ph type="dt" sz="half" idx="10"/>
          </p:nvPr>
        </p:nvSpPr>
        <p:spPr/>
        <p:txBody>
          <a:bodyPr/>
          <a:lstStyle/>
          <a:p>
            <a:fld id="{1E104096-77ED-A745-A8F5-6D4A7507E667}" type="datetimeFigureOut">
              <a:rPr lang="en-US" smtClean="0"/>
              <a:t>5/16/24</a:t>
            </a:fld>
            <a:endParaRPr lang="en-US"/>
          </a:p>
        </p:txBody>
      </p:sp>
      <p:sp>
        <p:nvSpPr>
          <p:cNvPr id="6" name="Footer Placeholder 5">
            <a:extLst>
              <a:ext uri="{FF2B5EF4-FFF2-40B4-BE49-F238E27FC236}">
                <a16:creationId xmlns:a16="http://schemas.microsoft.com/office/drawing/2014/main" id="{6C2EFA32-0136-A428-8A81-85260709F7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9450F-92E0-E154-1F25-1F0E0AEE7D65}"/>
              </a:ext>
            </a:extLst>
          </p:cNvPr>
          <p:cNvSpPr>
            <a:spLocks noGrp="1"/>
          </p:cNvSpPr>
          <p:nvPr>
            <p:ph type="sldNum" sz="quarter" idx="12"/>
          </p:nvPr>
        </p:nvSpPr>
        <p:spPr/>
        <p:txBody>
          <a:bodyPr/>
          <a:lstStyle/>
          <a:p>
            <a:fld id="{06D9B387-D396-6E4E-80BD-46F5E68D6FE5}" type="slidenum">
              <a:rPr lang="en-US" smtClean="0"/>
              <a:t>‹#›</a:t>
            </a:fld>
            <a:endParaRPr lang="en-US"/>
          </a:p>
        </p:txBody>
      </p:sp>
    </p:spTree>
    <p:extLst>
      <p:ext uri="{BB962C8B-B14F-4D97-AF65-F5344CB8AC3E}">
        <p14:creationId xmlns:p14="http://schemas.microsoft.com/office/powerpoint/2010/main" val="102819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452CF1-ED79-0642-1578-2C773EA745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DE030BF-B6FE-5680-9DA9-24331B275E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202C94C-292E-AB99-A6C0-6F2B35FF21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104096-77ED-A745-A8F5-6D4A7507E667}" type="datetimeFigureOut">
              <a:rPr lang="en-US" smtClean="0"/>
              <a:t>5/16/24</a:t>
            </a:fld>
            <a:endParaRPr lang="en-US"/>
          </a:p>
        </p:txBody>
      </p:sp>
      <p:sp>
        <p:nvSpPr>
          <p:cNvPr id="5" name="Footer Placeholder 4">
            <a:extLst>
              <a:ext uri="{FF2B5EF4-FFF2-40B4-BE49-F238E27FC236}">
                <a16:creationId xmlns:a16="http://schemas.microsoft.com/office/drawing/2014/main" id="{44D919EC-1D49-B0C4-2270-45D2EC6E7E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C3C7FC-D11A-BD41-7085-91A75EC449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D9B387-D396-6E4E-80BD-46F5E68D6FE5}" type="slidenum">
              <a:rPr lang="en-US" smtClean="0"/>
              <a:t>‹#›</a:t>
            </a:fld>
            <a:endParaRPr lang="en-US"/>
          </a:p>
        </p:txBody>
      </p:sp>
    </p:spTree>
    <p:extLst>
      <p:ext uri="{BB962C8B-B14F-4D97-AF65-F5344CB8AC3E}">
        <p14:creationId xmlns:p14="http://schemas.microsoft.com/office/powerpoint/2010/main" val="87205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C8F709E-5F42-B5CA-6C5A-BAC2F68CDD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2506" y="538272"/>
            <a:ext cx="8526987" cy="5781455"/>
          </a:xfrm>
          <a:prstGeom prst="rect">
            <a:avLst/>
          </a:prstGeom>
        </p:spPr>
      </p:pic>
    </p:spTree>
    <p:extLst>
      <p:ext uri="{BB962C8B-B14F-4D97-AF65-F5344CB8AC3E}">
        <p14:creationId xmlns:p14="http://schemas.microsoft.com/office/powerpoint/2010/main" val="185848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9E77F81-5ACF-6EE1-40A8-13A016DD636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54875" y="2454165"/>
            <a:ext cx="6196517" cy="3941380"/>
          </a:xfrm>
          <a:prstGeom prst="rect">
            <a:avLst/>
          </a:prstGeom>
        </p:spPr>
      </p:pic>
      <p:pic>
        <p:nvPicPr>
          <p:cNvPr id="15" name="Picture 14">
            <a:extLst>
              <a:ext uri="{FF2B5EF4-FFF2-40B4-BE49-F238E27FC236}">
                <a16:creationId xmlns:a16="http://schemas.microsoft.com/office/drawing/2014/main" id="{ECF3D88C-C9AF-C2F1-089D-99905600AC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9296" y="662151"/>
            <a:ext cx="4120056" cy="3762704"/>
          </a:xfrm>
          <a:prstGeom prst="rect">
            <a:avLst/>
          </a:prstGeom>
        </p:spPr>
      </p:pic>
      <p:sp>
        <p:nvSpPr>
          <p:cNvPr id="2" name="TextBox 1">
            <a:extLst>
              <a:ext uri="{FF2B5EF4-FFF2-40B4-BE49-F238E27FC236}">
                <a16:creationId xmlns:a16="http://schemas.microsoft.com/office/drawing/2014/main" id="{2393723E-C9D8-7E97-F2C7-2025EC370B33}"/>
              </a:ext>
            </a:extLst>
          </p:cNvPr>
          <p:cNvSpPr txBox="1"/>
          <p:nvPr/>
        </p:nvSpPr>
        <p:spPr>
          <a:xfrm>
            <a:off x="7430814" y="1986455"/>
            <a:ext cx="2879835" cy="369332"/>
          </a:xfrm>
          <a:prstGeom prst="rect">
            <a:avLst/>
          </a:prstGeom>
          <a:noFill/>
        </p:spPr>
        <p:txBody>
          <a:bodyPr wrap="square" rtlCol="0">
            <a:spAutoFit/>
          </a:bodyPr>
          <a:lstStyle/>
          <a:p>
            <a:pPr algn="ctr"/>
            <a:r>
              <a:rPr lang="en-US" dirty="0"/>
              <a:t>Cycle Skills – Traffic Free</a:t>
            </a:r>
          </a:p>
        </p:txBody>
      </p:sp>
      <p:sp>
        <p:nvSpPr>
          <p:cNvPr id="3" name="TextBox 2">
            <a:extLst>
              <a:ext uri="{FF2B5EF4-FFF2-40B4-BE49-F238E27FC236}">
                <a16:creationId xmlns:a16="http://schemas.microsoft.com/office/drawing/2014/main" id="{5DDE576A-536C-471E-23F9-63BCA1F65931}"/>
              </a:ext>
            </a:extLst>
          </p:cNvPr>
          <p:cNvSpPr txBox="1"/>
          <p:nvPr/>
        </p:nvSpPr>
        <p:spPr>
          <a:xfrm>
            <a:off x="1355834" y="4566745"/>
            <a:ext cx="2879835" cy="369332"/>
          </a:xfrm>
          <a:prstGeom prst="rect">
            <a:avLst/>
          </a:prstGeom>
          <a:noFill/>
        </p:spPr>
        <p:txBody>
          <a:bodyPr wrap="square" rtlCol="0">
            <a:spAutoFit/>
          </a:bodyPr>
          <a:lstStyle/>
          <a:p>
            <a:pPr algn="ctr"/>
            <a:r>
              <a:rPr lang="en-US" dirty="0"/>
              <a:t>Cycle Skills – Quiet Roads</a:t>
            </a:r>
          </a:p>
        </p:txBody>
      </p:sp>
    </p:spTree>
    <p:extLst>
      <p:ext uri="{BB962C8B-B14F-4D97-AF65-F5344CB8AC3E}">
        <p14:creationId xmlns:p14="http://schemas.microsoft.com/office/powerpoint/2010/main" val="325977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A5FFE-4639-B6DD-9BD6-954C4B5C0A44}"/>
              </a:ext>
            </a:extLst>
          </p:cNvPr>
          <p:cNvSpPr>
            <a:spLocks noGrp="1"/>
          </p:cNvSpPr>
          <p:nvPr>
            <p:ph type="title"/>
          </p:nvPr>
        </p:nvSpPr>
        <p:spPr>
          <a:xfrm>
            <a:off x="838200" y="578069"/>
            <a:ext cx="10515600" cy="1112619"/>
          </a:xfrm>
        </p:spPr>
        <p:txBody>
          <a:bodyPr/>
          <a:lstStyle/>
          <a:p>
            <a:r>
              <a:rPr lang="en-US" dirty="0"/>
              <a:t>Cycle Skills ….</a:t>
            </a:r>
          </a:p>
        </p:txBody>
      </p:sp>
      <p:sp>
        <p:nvSpPr>
          <p:cNvPr id="3" name="Content Placeholder 2">
            <a:extLst>
              <a:ext uri="{FF2B5EF4-FFF2-40B4-BE49-F238E27FC236}">
                <a16:creationId xmlns:a16="http://schemas.microsoft.com/office/drawing/2014/main" id="{A7F83731-63FA-0B38-1495-5ADE70335301}"/>
              </a:ext>
            </a:extLst>
          </p:cNvPr>
          <p:cNvSpPr>
            <a:spLocks noGrp="1"/>
          </p:cNvSpPr>
          <p:nvPr>
            <p:ph idx="1"/>
          </p:nvPr>
        </p:nvSpPr>
        <p:spPr/>
        <p:txBody>
          <a:bodyPr>
            <a:normAutofit fontScale="92500" lnSpcReduction="20000"/>
          </a:bodyPr>
          <a:lstStyle/>
          <a:p>
            <a:pPr marL="0" indent="0">
              <a:lnSpc>
                <a:spcPct val="150000"/>
              </a:lnSpc>
              <a:buNone/>
            </a:pPr>
            <a:r>
              <a:rPr lang="en-GB" sz="2000" dirty="0">
                <a:effectLst/>
                <a:latin typeface="Calibri" panose="020F0502020204030204" pitchFamily="34" charset="0"/>
              </a:rPr>
              <a:t>“I</a:t>
            </a:r>
            <a:r>
              <a:rPr lang="en-GB" sz="2400" dirty="0">
                <a:latin typeface="Calibri" panose="020F0502020204030204" pitchFamily="34" charset="0"/>
              </a:rPr>
              <a:t>’</a:t>
            </a:r>
            <a:r>
              <a:rPr lang="en-GB" sz="2400" dirty="0">
                <a:effectLst/>
                <a:latin typeface="Calibri" panose="020F0502020204030204" pitchFamily="34" charset="0"/>
              </a:rPr>
              <a:t>m 73 years young lacking confidence after many near misses, through no fault of my own, with vehicles on our roads.  Joining the Community Cycling Club has given me the confidence to get back on my bike. With Stella and Neil I'm learning new cycle skills, safer cycling methods, safer routes and cycle paths/lanes across the city and how to make sure my bike is safe to ride. </a:t>
            </a:r>
          </a:p>
          <a:p>
            <a:pPr marL="0" indent="0">
              <a:lnSpc>
                <a:spcPct val="150000"/>
              </a:lnSpc>
              <a:buNone/>
            </a:pPr>
            <a:endParaRPr lang="en-GB" sz="2400" dirty="0">
              <a:effectLst/>
              <a:latin typeface="Calibri" panose="020F0502020204030204" pitchFamily="34" charset="0"/>
            </a:endParaRPr>
          </a:p>
          <a:p>
            <a:pPr marL="0" indent="0">
              <a:lnSpc>
                <a:spcPct val="150000"/>
              </a:lnSpc>
              <a:buNone/>
            </a:pPr>
            <a:r>
              <a:rPr lang="en-GB" sz="2400" dirty="0">
                <a:effectLst/>
                <a:latin typeface="Calibri" panose="020F0502020204030204" pitchFamily="34" charset="0"/>
              </a:rPr>
              <a:t>Learning skills and gaining confidence to ride on roads I'm looking forward to using my car less, ge</a:t>
            </a:r>
            <a:r>
              <a:rPr lang="en-GB" sz="2400" dirty="0">
                <a:latin typeface="Calibri" panose="020F0502020204030204" pitchFamily="34" charset="0"/>
              </a:rPr>
              <a:t>tti</a:t>
            </a:r>
            <a:r>
              <a:rPr lang="en-GB" sz="2400" dirty="0">
                <a:effectLst/>
                <a:latin typeface="Calibri" panose="020F0502020204030204" pitchFamily="34" charset="0"/>
              </a:rPr>
              <a:t>ng on my bike keeping more healthy.  If I hadn't joined a cycling community I probably would still be using my car so much.”</a:t>
            </a:r>
          </a:p>
        </p:txBody>
      </p:sp>
    </p:spTree>
    <p:extLst>
      <p:ext uri="{BB962C8B-B14F-4D97-AF65-F5344CB8AC3E}">
        <p14:creationId xmlns:p14="http://schemas.microsoft.com/office/powerpoint/2010/main" val="37531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69BEBB-D508-5A7B-9DF8-984607452A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1972" y="1198179"/>
            <a:ext cx="3894928" cy="5227335"/>
          </a:xfrm>
          <a:prstGeom prst="rect">
            <a:avLst/>
          </a:prstGeom>
        </p:spPr>
      </p:pic>
      <p:pic>
        <p:nvPicPr>
          <p:cNvPr id="6" name="Picture 5">
            <a:extLst>
              <a:ext uri="{FF2B5EF4-FFF2-40B4-BE49-F238E27FC236}">
                <a16:creationId xmlns:a16="http://schemas.microsoft.com/office/drawing/2014/main" id="{97499A21-6879-8259-416E-AC135CCC35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74481" y="3429000"/>
            <a:ext cx="4187412" cy="2377639"/>
          </a:xfrm>
          <a:prstGeom prst="rect">
            <a:avLst/>
          </a:prstGeom>
        </p:spPr>
      </p:pic>
      <p:sp>
        <p:nvSpPr>
          <p:cNvPr id="2" name="TextBox 1">
            <a:extLst>
              <a:ext uri="{FF2B5EF4-FFF2-40B4-BE49-F238E27FC236}">
                <a16:creationId xmlns:a16="http://schemas.microsoft.com/office/drawing/2014/main" id="{7604A957-CE01-0177-F51A-04F5E8625E02}"/>
              </a:ext>
            </a:extLst>
          </p:cNvPr>
          <p:cNvSpPr txBox="1"/>
          <p:nvPr/>
        </p:nvSpPr>
        <p:spPr>
          <a:xfrm>
            <a:off x="2596055" y="537726"/>
            <a:ext cx="6999890" cy="461665"/>
          </a:xfrm>
          <a:prstGeom prst="rect">
            <a:avLst/>
          </a:prstGeom>
          <a:noFill/>
        </p:spPr>
        <p:txBody>
          <a:bodyPr wrap="square" rtlCol="0">
            <a:spAutoFit/>
          </a:bodyPr>
          <a:lstStyle/>
          <a:p>
            <a:pPr algn="ctr"/>
            <a:r>
              <a:rPr lang="en-US" sz="2400" u="sng" dirty="0"/>
              <a:t>Next Door - 1000 views</a:t>
            </a:r>
          </a:p>
        </p:txBody>
      </p:sp>
    </p:spTree>
    <p:extLst>
      <p:ext uri="{BB962C8B-B14F-4D97-AF65-F5344CB8AC3E}">
        <p14:creationId xmlns:p14="http://schemas.microsoft.com/office/powerpoint/2010/main" val="4062603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3EB6BE-FB2D-27FE-20C3-71244A2FDB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54924" y="1429407"/>
            <a:ext cx="3934092" cy="4931906"/>
          </a:xfrm>
          <a:prstGeom prst="rect">
            <a:avLst/>
          </a:prstGeom>
        </p:spPr>
      </p:pic>
      <p:pic>
        <p:nvPicPr>
          <p:cNvPr id="6" name="Picture 5">
            <a:extLst>
              <a:ext uri="{FF2B5EF4-FFF2-40B4-BE49-F238E27FC236}">
                <a16:creationId xmlns:a16="http://schemas.microsoft.com/office/drawing/2014/main" id="{457A7F03-9B99-F0F0-93F1-AF7B3DAD26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1821" y="1566041"/>
            <a:ext cx="4340010" cy="4472354"/>
          </a:xfrm>
          <a:prstGeom prst="rect">
            <a:avLst/>
          </a:prstGeom>
        </p:spPr>
      </p:pic>
      <p:sp>
        <p:nvSpPr>
          <p:cNvPr id="2" name="TextBox 1">
            <a:extLst>
              <a:ext uri="{FF2B5EF4-FFF2-40B4-BE49-F238E27FC236}">
                <a16:creationId xmlns:a16="http://schemas.microsoft.com/office/drawing/2014/main" id="{220D74AE-2FAB-BF08-1FAD-25E9E9F912F1}"/>
              </a:ext>
            </a:extLst>
          </p:cNvPr>
          <p:cNvSpPr txBox="1"/>
          <p:nvPr/>
        </p:nvSpPr>
        <p:spPr>
          <a:xfrm>
            <a:off x="2596055" y="634939"/>
            <a:ext cx="6999890" cy="461665"/>
          </a:xfrm>
          <a:prstGeom prst="rect">
            <a:avLst/>
          </a:prstGeom>
          <a:noFill/>
        </p:spPr>
        <p:txBody>
          <a:bodyPr wrap="square" rtlCol="0">
            <a:spAutoFit/>
          </a:bodyPr>
          <a:lstStyle/>
          <a:p>
            <a:pPr algn="ctr"/>
            <a:r>
              <a:rPr lang="en-US" sz="2400" u="sng" dirty="0"/>
              <a:t>Next Door - 942 views</a:t>
            </a:r>
          </a:p>
        </p:txBody>
      </p:sp>
    </p:spTree>
    <p:extLst>
      <p:ext uri="{BB962C8B-B14F-4D97-AF65-F5344CB8AC3E}">
        <p14:creationId xmlns:p14="http://schemas.microsoft.com/office/powerpoint/2010/main" val="2425668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CDD02F-29A7-5092-2543-E4922B02E7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4814" y="1327978"/>
            <a:ext cx="4378128" cy="4677406"/>
          </a:xfrm>
          <a:prstGeom prst="rect">
            <a:avLst/>
          </a:prstGeom>
        </p:spPr>
      </p:pic>
      <p:pic>
        <p:nvPicPr>
          <p:cNvPr id="8" name="Picture 7">
            <a:extLst>
              <a:ext uri="{FF2B5EF4-FFF2-40B4-BE49-F238E27FC236}">
                <a16:creationId xmlns:a16="http://schemas.microsoft.com/office/drawing/2014/main" id="{86B409CD-D78C-E568-A45A-03A940A7AA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1516" y="1448646"/>
            <a:ext cx="4740913" cy="4556738"/>
          </a:xfrm>
          <a:prstGeom prst="rect">
            <a:avLst/>
          </a:prstGeom>
        </p:spPr>
      </p:pic>
      <p:sp>
        <p:nvSpPr>
          <p:cNvPr id="2" name="TextBox 1">
            <a:extLst>
              <a:ext uri="{FF2B5EF4-FFF2-40B4-BE49-F238E27FC236}">
                <a16:creationId xmlns:a16="http://schemas.microsoft.com/office/drawing/2014/main" id="{533DF8EF-A42B-2EE2-D34F-C74800C32BBF}"/>
              </a:ext>
            </a:extLst>
          </p:cNvPr>
          <p:cNvSpPr txBox="1"/>
          <p:nvPr/>
        </p:nvSpPr>
        <p:spPr>
          <a:xfrm>
            <a:off x="2686228" y="472966"/>
            <a:ext cx="7193495" cy="584775"/>
          </a:xfrm>
          <a:prstGeom prst="rect">
            <a:avLst/>
          </a:prstGeom>
          <a:noFill/>
        </p:spPr>
        <p:txBody>
          <a:bodyPr wrap="square" rtlCol="0">
            <a:spAutoFit/>
          </a:bodyPr>
          <a:lstStyle/>
          <a:p>
            <a:pPr algn="ctr"/>
            <a:r>
              <a:rPr lang="en-US" u="sng" dirty="0"/>
              <a:t>Facebook Posts on local groups</a:t>
            </a:r>
          </a:p>
          <a:p>
            <a:pPr algn="ctr"/>
            <a:r>
              <a:rPr lang="en-US" sz="1400" dirty="0"/>
              <a:t>Aigburth gossip, Penny Lane gossip, Wavertree Watch, Lark Lane </a:t>
            </a:r>
            <a:r>
              <a:rPr lang="en-US" sz="1400" dirty="0" err="1"/>
              <a:t>Neighbourhood</a:t>
            </a:r>
            <a:r>
              <a:rPr lang="en-US" sz="1400" dirty="0"/>
              <a:t> Assn </a:t>
            </a:r>
            <a:r>
              <a:rPr lang="en-US" sz="1400" dirty="0" err="1"/>
              <a:t>etc</a:t>
            </a:r>
            <a:endParaRPr lang="en-US" sz="1400" dirty="0"/>
          </a:p>
        </p:txBody>
      </p:sp>
    </p:spTree>
    <p:extLst>
      <p:ext uri="{BB962C8B-B14F-4D97-AF65-F5344CB8AC3E}">
        <p14:creationId xmlns:p14="http://schemas.microsoft.com/office/powerpoint/2010/main" val="370134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21CDCE2-C064-E3AE-4578-8775101C2DA1}"/>
              </a:ext>
            </a:extLst>
          </p:cNvPr>
          <p:cNvSpPr txBox="1">
            <a:spLocks noGrp="1"/>
          </p:cNvSpPr>
          <p:nvPr>
            <p:ph idx="1"/>
          </p:nvPr>
        </p:nvSpPr>
        <p:spPr>
          <a:xfrm>
            <a:off x="871045" y="2671870"/>
            <a:ext cx="10449910" cy="757130"/>
          </a:xfrm>
          <a:prstGeom prst="rect">
            <a:avLst/>
          </a:prstGeom>
          <a:noFill/>
        </p:spPr>
        <p:txBody>
          <a:bodyPr wrap="square" rtlCol="0">
            <a:spAutoFit/>
          </a:bodyPr>
          <a:lstStyle/>
          <a:p>
            <a:pPr marL="0" indent="0" algn="ctr">
              <a:buNone/>
            </a:pPr>
            <a:r>
              <a:rPr lang="en-US" sz="4800" dirty="0" err="1"/>
              <a:t>aigburthcommunitycycleclub.org</a:t>
            </a:r>
            <a:endParaRPr lang="en-US" sz="4800" dirty="0"/>
          </a:p>
        </p:txBody>
      </p:sp>
    </p:spTree>
    <p:extLst>
      <p:ext uri="{BB962C8B-B14F-4D97-AF65-F5344CB8AC3E}">
        <p14:creationId xmlns:p14="http://schemas.microsoft.com/office/powerpoint/2010/main" val="1884270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B11379C-C3CA-2D2F-A64E-87478447BC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0622" y="420040"/>
            <a:ext cx="11275557" cy="6017919"/>
          </a:xfrm>
          <a:prstGeom prst="rect">
            <a:avLst/>
          </a:prstGeom>
        </p:spPr>
      </p:pic>
    </p:spTree>
    <p:extLst>
      <p:ext uri="{BB962C8B-B14F-4D97-AF65-F5344CB8AC3E}">
        <p14:creationId xmlns:p14="http://schemas.microsoft.com/office/powerpoint/2010/main" val="3761839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1251278-3F33-2316-3276-F43608D30E42}"/>
              </a:ext>
            </a:extLst>
          </p:cNvPr>
          <p:cNvPicPr>
            <a:picLocks noGrp="1" noChangeAspect="1"/>
          </p:cNvPicPr>
          <p:nvPr>
            <p:ph idx="1"/>
          </p:nvPr>
        </p:nvPicPr>
        <p:blipFill>
          <a:blip r:embed="rId2"/>
          <a:stretch>
            <a:fillRect/>
          </a:stretch>
        </p:blipFill>
        <p:spPr>
          <a:xfrm>
            <a:off x="2471351" y="1056752"/>
            <a:ext cx="8058665" cy="5192270"/>
          </a:xfrm>
        </p:spPr>
      </p:pic>
    </p:spTree>
    <p:extLst>
      <p:ext uri="{BB962C8B-B14F-4D97-AF65-F5344CB8AC3E}">
        <p14:creationId xmlns:p14="http://schemas.microsoft.com/office/powerpoint/2010/main" val="3687813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268A13-49B3-BC30-35FA-0BFD86C20907}"/>
              </a:ext>
            </a:extLst>
          </p:cNvPr>
          <p:cNvPicPr>
            <a:picLocks noChangeAspect="1"/>
          </p:cNvPicPr>
          <p:nvPr/>
        </p:nvPicPr>
        <p:blipFill>
          <a:blip r:embed="rId2"/>
          <a:stretch>
            <a:fillRect/>
          </a:stretch>
        </p:blipFill>
        <p:spPr>
          <a:xfrm>
            <a:off x="3680947" y="284365"/>
            <a:ext cx="4830105" cy="6289270"/>
          </a:xfrm>
          <a:prstGeom prst="rect">
            <a:avLst/>
          </a:prstGeom>
        </p:spPr>
      </p:pic>
    </p:spTree>
    <p:extLst>
      <p:ext uri="{BB962C8B-B14F-4D97-AF65-F5344CB8AC3E}">
        <p14:creationId xmlns:p14="http://schemas.microsoft.com/office/powerpoint/2010/main" val="399415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A0868A2-BE10-638B-9116-F0B2E89007FA}"/>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907956" y="370244"/>
            <a:ext cx="6376087" cy="6117512"/>
          </a:xfrm>
        </p:spPr>
      </p:pic>
    </p:spTree>
    <p:extLst>
      <p:ext uri="{BB962C8B-B14F-4D97-AF65-F5344CB8AC3E}">
        <p14:creationId xmlns:p14="http://schemas.microsoft.com/office/powerpoint/2010/main" val="2980434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3C293-6815-4A68-D2DF-437E91C5E066}"/>
              </a:ext>
            </a:extLst>
          </p:cNvPr>
          <p:cNvSpPr>
            <a:spLocks noGrp="1"/>
          </p:cNvSpPr>
          <p:nvPr>
            <p:ph type="title"/>
          </p:nvPr>
        </p:nvSpPr>
        <p:spPr/>
        <p:txBody>
          <a:bodyPr/>
          <a:lstStyle/>
          <a:p>
            <a:pPr algn="ctr"/>
            <a:r>
              <a:rPr lang="en-US" u="sng" dirty="0"/>
              <a:t>May 2023 – May 2024</a:t>
            </a:r>
          </a:p>
        </p:txBody>
      </p:sp>
      <p:sp>
        <p:nvSpPr>
          <p:cNvPr id="3" name="Content Placeholder 2">
            <a:extLst>
              <a:ext uri="{FF2B5EF4-FFF2-40B4-BE49-F238E27FC236}">
                <a16:creationId xmlns:a16="http://schemas.microsoft.com/office/drawing/2014/main" id="{F28CE4E6-3893-0FE1-4EFE-77131AF0F5BE}"/>
              </a:ext>
            </a:extLst>
          </p:cNvPr>
          <p:cNvSpPr>
            <a:spLocks noGrp="1"/>
          </p:cNvSpPr>
          <p:nvPr>
            <p:ph idx="1"/>
          </p:nvPr>
        </p:nvSpPr>
        <p:spPr>
          <a:xfrm>
            <a:off x="838200" y="1587062"/>
            <a:ext cx="10515600" cy="4905813"/>
          </a:xfrm>
        </p:spPr>
        <p:txBody>
          <a:bodyPr>
            <a:normAutofit fontScale="92500" lnSpcReduction="20000"/>
          </a:bodyPr>
          <a:lstStyle/>
          <a:p>
            <a:pPr>
              <a:lnSpc>
                <a:spcPct val="110000"/>
              </a:lnSpc>
              <a:spcBef>
                <a:spcPts val="400"/>
              </a:spcBef>
              <a:spcAft>
                <a:spcPts val="1200"/>
              </a:spcAft>
            </a:pPr>
            <a:r>
              <a:rPr lang="en-US" sz="3100" dirty="0"/>
              <a:t>125 Cycle Rides - 232 people joining at least 1 ride </a:t>
            </a:r>
          </a:p>
          <a:p>
            <a:pPr>
              <a:lnSpc>
                <a:spcPct val="110000"/>
              </a:lnSpc>
              <a:spcBef>
                <a:spcPts val="400"/>
              </a:spcBef>
              <a:spcAft>
                <a:spcPts val="1200"/>
              </a:spcAft>
            </a:pPr>
            <a:r>
              <a:rPr lang="en-US" sz="3100" dirty="0"/>
              <a:t>6 Cycle Maintenance Workshops - 60 participants</a:t>
            </a:r>
          </a:p>
          <a:p>
            <a:pPr>
              <a:lnSpc>
                <a:spcPct val="110000"/>
              </a:lnSpc>
              <a:spcBef>
                <a:spcPts val="400"/>
              </a:spcBef>
              <a:spcAft>
                <a:spcPts val="1200"/>
              </a:spcAft>
            </a:pPr>
            <a:r>
              <a:rPr lang="en-US" sz="3100" dirty="0"/>
              <a:t>15 Cycle Skills sessions - 41 participants </a:t>
            </a:r>
          </a:p>
          <a:p>
            <a:pPr>
              <a:lnSpc>
                <a:spcPct val="110000"/>
              </a:lnSpc>
              <a:spcBef>
                <a:spcPts val="400"/>
              </a:spcBef>
              <a:spcAft>
                <a:spcPts val="1200"/>
              </a:spcAft>
            </a:pPr>
            <a:r>
              <a:rPr lang="en-US" sz="3100" dirty="0"/>
              <a:t>Total of 264 people involved in our activities over the year</a:t>
            </a:r>
          </a:p>
          <a:p>
            <a:pPr>
              <a:lnSpc>
                <a:spcPct val="110000"/>
              </a:lnSpc>
              <a:spcBef>
                <a:spcPts val="400"/>
              </a:spcBef>
              <a:spcAft>
                <a:spcPts val="1200"/>
              </a:spcAft>
            </a:pPr>
            <a:r>
              <a:rPr lang="en-US" sz="3100" dirty="0"/>
              <a:t>60% female &amp; 40% male</a:t>
            </a:r>
          </a:p>
          <a:p>
            <a:endParaRPr lang="en-US" dirty="0"/>
          </a:p>
          <a:p>
            <a:pPr marL="0" indent="0">
              <a:buNone/>
            </a:pPr>
            <a:r>
              <a:rPr lang="en-US" dirty="0"/>
              <a:t>Funded by:</a:t>
            </a:r>
          </a:p>
          <a:p>
            <a:r>
              <a:rPr lang="en-US" dirty="0"/>
              <a:t>Cycling UK BBR funding</a:t>
            </a:r>
          </a:p>
          <a:p>
            <a:r>
              <a:rPr lang="en-US" dirty="0"/>
              <a:t>Liverpool City Region Combined authority </a:t>
            </a:r>
          </a:p>
        </p:txBody>
      </p:sp>
    </p:spTree>
    <p:extLst>
      <p:ext uri="{BB962C8B-B14F-4D97-AF65-F5344CB8AC3E}">
        <p14:creationId xmlns:p14="http://schemas.microsoft.com/office/powerpoint/2010/main" val="73901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23EB7B5-9366-A77C-CB72-497292F8DFCE}"/>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918546" y="547122"/>
            <a:ext cx="6354907" cy="5568057"/>
          </a:xfrm>
        </p:spPr>
      </p:pic>
    </p:spTree>
    <p:extLst>
      <p:ext uri="{BB962C8B-B14F-4D97-AF65-F5344CB8AC3E}">
        <p14:creationId xmlns:p14="http://schemas.microsoft.com/office/powerpoint/2010/main" val="3774731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6E2435D-DF5D-AE1A-ABF3-6946038817DF}"/>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588182" y="278745"/>
            <a:ext cx="7015635" cy="6300510"/>
          </a:xfrm>
        </p:spPr>
      </p:pic>
    </p:spTree>
    <p:extLst>
      <p:ext uri="{BB962C8B-B14F-4D97-AF65-F5344CB8AC3E}">
        <p14:creationId xmlns:p14="http://schemas.microsoft.com/office/powerpoint/2010/main" val="2965871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8BB996A-B8E1-E1AE-1B6D-D11734C93912}"/>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178501" y="353186"/>
            <a:ext cx="4780930" cy="6151628"/>
          </a:xfrm>
        </p:spPr>
      </p:pic>
      <p:sp>
        <p:nvSpPr>
          <p:cNvPr id="2" name="TextBox 1">
            <a:extLst>
              <a:ext uri="{FF2B5EF4-FFF2-40B4-BE49-F238E27FC236}">
                <a16:creationId xmlns:a16="http://schemas.microsoft.com/office/drawing/2014/main" id="{56FD9E4B-3BDF-05C3-A9B3-0515162F5DE9}"/>
              </a:ext>
            </a:extLst>
          </p:cNvPr>
          <p:cNvSpPr txBox="1"/>
          <p:nvPr/>
        </p:nvSpPr>
        <p:spPr>
          <a:xfrm>
            <a:off x="809297" y="947484"/>
            <a:ext cx="2900855" cy="1200329"/>
          </a:xfrm>
          <a:prstGeom prst="rect">
            <a:avLst/>
          </a:prstGeom>
          <a:noFill/>
          <a:ln>
            <a:solidFill>
              <a:schemeClr val="tx1"/>
            </a:solidFill>
          </a:ln>
        </p:spPr>
        <p:txBody>
          <a:bodyPr wrap="square" rtlCol="0">
            <a:spAutoFit/>
          </a:bodyPr>
          <a:lstStyle/>
          <a:p>
            <a:pPr algn="ctr"/>
            <a:r>
              <a:rPr lang="en-US" dirty="0"/>
              <a:t>13 mile Beatles themed history ride</a:t>
            </a:r>
          </a:p>
          <a:p>
            <a:pPr algn="ctr"/>
            <a:endParaRPr lang="en-US" dirty="0"/>
          </a:p>
          <a:p>
            <a:pPr algn="ctr"/>
            <a:r>
              <a:rPr lang="en-US" dirty="0"/>
              <a:t>11 attended</a:t>
            </a:r>
          </a:p>
        </p:txBody>
      </p:sp>
    </p:spTree>
    <p:extLst>
      <p:ext uri="{BB962C8B-B14F-4D97-AF65-F5344CB8AC3E}">
        <p14:creationId xmlns:p14="http://schemas.microsoft.com/office/powerpoint/2010/main" val="981863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91F02EE-B934-0682-9DA6-252CFFF7045B}"/>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38768" y="448258"/>
            <a:ext cx="4742655" cy="5961484"/>
          </a:xfrm>
        </p:spPr>
      </p:pic>
      <p:sp>
        <p:nvSpPr>
          <p:cNvPr id="2" name="TextBox 1">
            <a:extLst>
              <a:ext uri="{FF2B5EF4-FFF2-40B4-BE49-F238E27FC236}">
                <a16:creationId xmlns:a16="http://schemas.microsoft.com/office/drawing/2014/main" id="{5CD5FE83-235C-F107-6696-25CBD361DEF6}"/>
              </a:ext>
            </a:extLst>
          </p:cNvPr>
          <p:cNvSpPr txBox="1"/>
          <p:nvPr/>
        </p:nvSpPr>
        <p:spPr>
          <a:xfrm>
            <a:off x="924909" y="1054453"/>
            <a:ext cx="2280745" cy="923330"/>
          </a:xfrm>
          <a:prstGeom prst="rect">
            <a:avLst/>
          </a:prstGeom>
          <a:noFill/>
          <a:ln>
            <a:solidFill>
              <a:schemeClr val="tx1"/>
            </a:solidFill>
          </a:ln>
        </p:spPr>
        <p:txBody>
          <a:bodyPr wrap="square" rtlCol="0">
            <a:spAutoFit/>
          </a:bodyPr>
          <a:lstStyle/>
          <a:p>
            <a:pPr algn="ctr"/>
            <a:r>
              <a:rPr lang="en-US" dirty="0"/>
              <a:t>5 mile Nature ride</a:t>
            </a:r>
          </a:p>
          <a:p>
            <a:pPr algn="ctr"/>
            <a:endParaRPr lang="en-US" dirty="0"/>
          </a:p>
          <a:p>
            <a:pPr algn="ctr"/>
            <a:r>
              <a:rPr lang="en-US" dirty="0"/>
              <a:t>8 attended</a:t>
            </a:r>
          </a:p>
        </p:txBody>
      </p:sp>
    </p:spTree>
    <p:extLst>
      <p:ext uri="{BB962C8B-B14F-4D97-AF65-F5344CB8AC3E}">
        <p14:creationId xmlns:p14="http://schemas.microsoft.com/office/powerpoint/2010/main" val="1867230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BFE739-5D52-169B-EA83-A0E2B2183ECA}"/>
              </a:ext>
            </a:extLst>
          </p:cNvPr>
          <p:cNvPicPr>
            <a:picLocks noChangeAspect="1"/>
          </p:cNvPicPr>
          <p:nvPr/>
        </p:nvPicPr>
        <p:blipFill>
          <a:blip r:embed="rId3"/>
          <a:stretch>
            <a:fillRect/>
          </a:stretch>
        </p:blipFill>
        <p:spPr>
          <a:xfrm>
            <a:off x="3836276" y="693682"/>
            <a:ext cx="7535918" cy="5808937"/>
          </a:xfrm>
          <a:prstGeom prst="rect">
            <a:avLst/>
          </a:prstGeom>
        </p:spPr>
      </p:pic>
      <p:sp>
        <p:nvSpPr>
          <p:cNvPr id="2" name="TextBox 1">
            <a:extLst>
              <a:ext uri="{FF2B5EF4-FFF2-40B4-BE49-F238E27FC236}">
                <a16:creationId xmlns:a16="http://schemas.microsoft.com/office/drawing/2014/main" id="{700F31C8-7DA7-5FB5-2318-0CD31AAD11BA}"/>
              </a:ext>
            </a:extLst>
          </p:cNvPr>
          <p:cNvSpPr txBox="1"/>
          <p:nvPr/>
        </p:nvSpPr>
        <p:spPr>
          <a:xfrm>
            <a:off x="725213" y="1097478"/>
            <a:ext cx="2238704" cy="1200329"/>
          </a:xfrm>
          <a:prstGeom prst="rect">
            <a:avLst/>
          </a:prstGeom>
          <a:noFill/>
          <a:ln>
            <a:solidFill>
              <a:schemeClr val="tx1"/>
            </a:solidFill>
          </a:ln>
        </p:spPr>
        <p:txBody>
          <a:bodyPr wrap="square" rtlCol="0">
            <a:spAutoFit/>
          </a:bodyPr>
          <a:lstStyle/>
          <a:p>
            <a:pPr algn="ctr"/>
            <a:r>
              <a:rPr lang="en-US" dirty="0"/>
              <a:t>6 mile History of the Parks ride</a:t>
            </a:r>
          </a:p>
          <a:p>
            <a:pPr algn="ctr"/>
            <a:endParaRPr lang="en-US" dirty="0"/>
          </a:p>
          <a:p>
            <a:pPr algn="ctr"/>
            <a:r>
              <a:rPr lang="en-US" dirty="0"/>
              <a:t>10 attended</a:t>
            </a:r>
          </a:p>
        </p:txBody>
      </p:sp>
    </p:spTree>
    <p:extLst>
      <p:ext uri="{BB962C8B-B14F-4D97-AF65-F5344CB8AC3E}">
        <p14:creationId xmlns:p14="http://schemas.microsoft.com/office/powerpoint/2010/main" val="272283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6082C4F5-F491-FFC6-F9B1-EC15D29B6EF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693275" y="407018"/>
            <a:ext cx="4676291" cy="6043964"/>
          </a:xfrm>
        </p:spPr>
      </p:pic>
      <p:sp>
        <p:nvSpPr>
          <p:cNvPr id="2" name="TextBox 1">
            <a:extLst>
              <a:ext uri="{FF2B5EF4-FFF2-40B4-BE49-F238E27FC236}">
                <a16:creationId xmlns:a16="http://schemas.microsoft.com/office/drawing/2014/main" id="{448B905B-89C1-C362-2D43-613DE1C212FC}"/>
              </a:ext>
            </a:extLst>
          </p:cNvPr>
          <p:cNvSpPr txBox="1"/>
          <p:nvPr/>
        </p:nvSpPr>
        <p:spPr>
          <a:xfrm>
            <a:off x="830318" y="1074682"/>
            <a:ext cx="3079530" cy="923330"/>
          </a:xfrm>
          <a:prstGeom prst="rect">
            <a:avLst/>
          </a:prstGeom>
          <a:noFill/>
          <a:ln>
            <a:solidFill>
              <a:schemeClr val="tx1"/>
            </a:solidFill>
          </a:ln>
        </p:spPr>
        <p:txBody>
          <a:bodyPr wrap="square" rtlCol="0">
            <a:spAutoFit/>
          </a:bodyPr>
          <a:lstStyle/>
          <a:p>
            <a:pPr algn="ctr"/>
            <a:r>
              <a:rPr lang="en-US" dirty="0"/>
              <a:t>30 mile Wirral Wanderer ride</a:t>
            </a:r>
          </a:p>
          <a:p>
            <a:pPr algn="ctr"/>
            <a:endParaRPr lang="en-US" dirty="0"/>
          </a:p>
          <a:p>
            <a:pPr algn="ctr"/>
            <a:r>
              <a:rPr lang="en-US" dirty="0"/>
              <a:t>13 attended</a:t>
            </a:r>
          </a:p>
        </p:txBody>
      </p:sp>
    </p:spTree>
    <p:extLst>
      <p:ext uri="{BB962C8B-B14F-4D97-AF65-F5344CB8AC3E}">
        <p14:creationId xmlns:p14="http://schemas.microsoft.com/office/powerpoint/2010/main" val="115145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34A4FDF-C733-4273-8578-0958E3CFCDBC}"/>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130565" y="453883"/>
            <a:ext cx="4854581" cy="5950233"/>
          </a:xfrm>
        </p:spPr>
      </p:pic>
      <p:sp>
        <p:nvSpPr>
          <p:cNvPr id="2" name="TextBox 1">
            <a:extLst>
              <a:ext uri="{FF2B5EF4-FFF2-40B4-BE49-F238E27FC236}">
                <a16:creationId xmlns:a16="http://schemas.microsoft.com/office/drawing/2014/main" id="{BA0838D1-6D61-2F41-6D0A-B95E4A8EC4E3}"/>
              </a:ext>
            </a:extLst>
          </p:cNvPr>
          <p:cNvSpPr txBox="1"/>
          <p:nvPr/>
        </p:nvSpPr>
        <p:spPr>
          <a:xfrm>
            <a:off x="735724" y="1137744"/>
            <a:ext cx="2060027" cy="1200329"/>
          </a:xfrm>
          <a:prstGeom prst="rect">
            <a:avLst/>
          </a:prstGeom>
          <a:noFill/>
          <a:ln>
            <a:solidFill>
              <a:schemeClr val="tx1"/>
            </a:solidFill>
          </a:ln>
        </p:spPr>
        <p:txBody>
          <a:bodyPr wrap="square" rtlCol="0">
            <a:spAutoFit/>
          </a:bodyPr>
          <a:lstStyle/>
          <a:p>
            <a:pPr algn="ctr"/>
            <a:r>
              <a:rPr lang="en-US" dirty="0"/>
              <a:t>2 mile Inclusive ride in Sefton Park</a:t>
            </a:r>
          </a:p>
          <a:p>
            <a:pPr algn="ctr"/>
            <a:endParaRPr lang="en-US" dirty="0"/>
          </a:p>
          <a:p>
            <a:pPr algn="ctr"/>
            <a:r>
              <a:rPr lang="en-US" dirty="0"/>
              <a:t>8 attended</a:t>
            </a:r>
          </a:p>
        </p:txBody>
      </p:sp>
    </p:spTree>
    <p:extLst>
      <p:ext uri="{BB962C8B-B14F-4D97-AF65-F5344CB8AC3E}">
        <p14:creationId xmlns:p14="http://schemas.microsoft.com/office/powerpoint/2010/main" val="2959187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23F2C-A5C4-BED7-A0C2-7B2E2A8560A8}"/>
              </a:ext>
            </a:extLst>
          </p:cNvPr>
          <p:cNvSpPr>
            <a:spLocks noGrp="1"/>
          </p:cNvSpPr>
          <p:nvPr>
            <p:ph type="title"/>
          </p:nvPr>
        </p:nvSpPr>
        <p:spPr>
          <a:xfrm>
            <a:off x="838200" y="681037"/>
            <a:ext cx="10515600" cy="1325563"/>
          </a:xfrm>
        </p:spPr>
        <p:txBody>
          <a:bodyPr/>
          <a:lstStyle/>
          <a:p>
            <a:r>
              <a:rPr lang="en-US" dirty="0"/>
              <a:t>Cycle Rides …</a:t>
            </a:r>
          </a:p>
        </p:txBody>
      </p:sp>
      <p:sp>
        <p:nvSpPr>
          <p:cNvPr id="3" name="Content Placeholder 2">
            <a:extLst>
              <a:ext uri="{FF2B5EF4-FFF2-40B4-BE49-F238E27FC236}">
                <a16:creationId xmlns:a16="http://schemas.microsoft.com/office/drawing/2014/main" id="{BBB97ECE-9A4F-533B-0538-7AE721220EA0}"/>
              </a:ext>
            </a:extLst>
          </p:cNvPr>
          <p:cNvSpPr>
            <a:spLocks noGrp="1"/>
          </p:cNvSpPr>
          <p:nvPr>
            <p:ph idx="1"/>
          </p:nvPr>
        </p:nvSpPr>
        <p:spPr/>
        <p:txBody>
          <a:bodyPr>
            <a:normAutofit fontScale="85000" lnSpcReduction="20000"/>
          </a:bodyPr>
          <a:lstStyle/>
          <a:p>
            <a:pPr marL="0" indent="0">
              <a:lnSpc>
                <a:spcPct val="150000"/>
              </a:lnSpc>
              <a:buNone/>
            </a:pPr>
            <a:r>
              <a:rPr lang="en-GB" sz="2600" dirty="0">
                <a:effectLst/>
                <a:latin typeface="Calibri" panose="020F0502020204030204" pitchFamily="34" charset="0"/>
              </a:rPr>
              <a:t>“I’ve lived in Liverpool all my life but worked away from home, the cycle club and rides have been a fantas</a:t>
            </a:r>
            <a:r>
              <a:rPr lang="en-GB" sz="2600" dirty="0">
                <a:latin typeface="Calibri" panose="020F0502020204030204" pitchFamily="34" charset="0"/>
              </a:rPr>
              <a:t>ti</a:t>
            </a:r>
            <a:r>
              <a:rPr lang="en-GB" sz="2600" dirty="0">
                <a:effectLst/>
                <a:latin typeface="Calibri" panose="020F0502020204030204" pitchFamily="34" charset="0"/>
              </a:rPr>
              <a:t>c way for me to start building a social life and get fitter now I'm looking to build my life back up at home.</a:t>
            </a:r>
          </a:p>
          <a:p>
            <a:pPr marL="0" indent="0">
              <a:lnSpc>
                <a:spcPct val="150000"/>
              </a:lnSpc>
              <a:buNone/>
            </a:pPr>
            <a:br>
              <a:rPr lang="en-GB" sz="2600" dirty="0">
                <a:effectLst/>
                <a:latin typeface="Calibri" panose="020F0502020204030204" pitchFamily="34" charset="0"/>
              </a:rPr>
            </a:br>
            <a:r>
              <a:rPr lang="en-GB" sz="2600" dirty="0">
                <a:effectLst/>
                <a:latin typeface="Calibri" panose="020F0502020204030204" pitchFamily="34" charset="0"/>
              </a:rPr>
              <a:t>It has given me the confidence, not only with cycling skills but to get out an explore a bit more.  The people I have met have been from different backgrounds and experiences.. broadening my perspective on things ...  the best bit is having a drink and cake and chatting after the ride. “ </a:t>
            </a:r>
          </a:p>
          <a:p>
            <a:pPr marL="0" indent="0">
              <a:lnSpc>
                <a:spcPct val="150000"/>
              </a:lnSpc>
              <a:buNone/>
            </a:pPr>
            <a:r>
              <a:rPr lang="en-GB" sz="2600" dirty="0">
                <a:effectLst/>
                <a:latin typeface="Calibri" panose="020F0502020204030204" pitchFamily="34" charset="0"/>
              </a:rPr>
              <a:t>(53 year old female) </a:t>
            </a:r>
            <a:endParaRPr lang="en-GB" sz="2600" dirty="0"/>
          </a:p>
          <a:p>
            <a:endParaRPr lang="en-US" dirty="0"/>
          </a:p>
        </p:txBody>
      </p:sp>
    </p:spTree>
    <p:extLst>
      <p:ext uri="{BB962C8B-B14F-4D97-AF65-F5344CB8AC3E}">
        <p14:creationId xmlns:p14="http://schemas.microsoft.com/office/powerpoint/2010/main" val="3164381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D937A6-2BD6-C0DF-590F-541BABF90F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2428" y="472966"/>
            <a:ext cx="5596759" cy="3731173"/>
          </a:xfrm>
          <a:prstGeom prst="rect">
            <a:avLst/>
          </a:prstGeom>
        </p:spPr>
      </p:pic>
      <p:pic>
        <p:nvPicPr>
          <p:cNvPr id="8" name="Picture 7">
            <a:extLst>
              <a:ext uri="{FF2B5EF4-FFF2-40B4-BE49-F238E27FC236}">
                <a16:creationId xmlns:a16="http://schemas.microsoft.com/office/drawing/2014/main" id="{85A99CAA-8501-7A82-E354-3D7AD8EAAD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8560" y="4399053"/>
            <a:ext cx="3349461" cy="2232974"/>
          </a:xfrm>
          <a:prstGeom prst="rect">
            <a:avLst/>
          </a:prstGeom>
        </p:spPr>
      </p:pic>
      <p:pic>
        <p:nvPicPr>
          <p:cNvPr id="15" name="Picture 14">
            <a:extLst>
              <a:ext uri="{FF2B5EF4-FFF2-40B4-BE49-F238E27FC236}">
                <a16:creationId xmlns:a16="http://schemas.microsoft.com/office/drawing/2014/main" id="{15B9873D-1100-393E-9838-E91821FECD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96855" y="1905000"/>
            <a:ext cx="4572000" cy="3048000"/>
          </a:xfrm>
          <a:prstGeom prst="rect">
            <a:avLst/>
          </a:prstGeom>
        </p:spPr>
      </p:pic>
      <p:sp>
        <p:nvSpPr>
          <p:cNvPr id="2" name="TextBox 1">
            <a:extLst>
              <a:ext uri="{FF2B5EF4-FFF2-40B4-BE49-F238E27FC236}">
                <a16:creationId xmlns:a16="http://schemas.microsoft.com/office/drawing/2014/main" id="{41584FD7-4C33-63F4-36CE-6347C30AF737}"/>
              </a:ext>
            </a:extLst>
          </p:cNvPr>
          <p:cNvSpPr txBox="1"/>
          <p:nvPr/>
        </p:nvSpPr>
        <p:spPr>
          <a:xfrm>
            <a:off x="7480028" y="1051034"/>
            <a:ext cx="3587365" cy="369332"/>
          </a:xfrm>
          <a:prstGeom prst="rect">
            <a:avLst/>
          </a:prstGeom>
          <a:noFill/>
        </p:spPr>
        <p:txBody>
          <a:bodyPr wrap="square" rtlCol="0">
            <a:spAutoFit/>
          </a:bodyPr>
          <a:lstStyle/>
          <a:p>
            <a:pPr algn="ctr"/>
            <a:r>
              <a:rPr lang="en-US" dirty="0"/>
              <a:t>Cycle Maintenance Workshops</a:t>
            </a:r>
          </a:p>
        </p:txBody>
      </p:sp>
    </p:spTree>
    <p:extLst>
      <p:ext uri="{BB962C8B-B14F-4D97-AF65-F5344CB8AC3E}">
        <p14:creationId xmlns:p14="http://schemas.microsoft.com/office/powerpoint/2010/main" val="1671464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TotalTime>
  <Words>385</Words>
  <Application>Microsoft Macintosh PowerPoint</Application>
  <PresentationFormat>Widescreen</PresentationFormat>
  <Paragraphs>42</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PowerPoint Presentation</vt:lpstr>
      <vt:lpstr>May 2023 – May 2024</vt:lpstr>
      <vt:lpstr>PowerPoint Presentation</vt:lpstr>
      <vt:lpstr>PowerPoint Presentation</vt:lpstr>
      <vt:lpstr>PowerPoint Presentation</vt:lpstr>
      <vt:lpstr>PowerPoint Presentation</vt:lpstr>
      <vt:lpstr>PowerPoint Presentation</vt:lpstr>
      <vt:lpstr>Cycle Rides …</vt:lpstr>
      <vt:lpstr>PowerPoint Presentation</vt:lpstr>
      <vt:lpstr>PowerPoint Presentation</vt:lpstr>
      <vt:lpstr>Cycle Skills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Holcroft</dc:creator>
  <cp:lastModifiedBy>Steven Holcroft</cp:lastModifiedBy>
  <cp:revision>32</cp:revision>
  <dcterms:created xsi:type="dcterms:W3CDTF">2024-05-12T11:50:58Z</dcterms:created>
  <dcterms:modified xsi:type="dcterms:W3CDTF">2024-05-16T09:39:08Z</dcterms:modified>
</cp:coreProperties>
</file>