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33"/>
  </p:notesMasterIdLst>
  <p:sldIdLst>
    <p:sldId id="257" r:id="rId4"/>
    <p:sldId id="316" r:id="rId5"/>
    <p:sldId id="317" r:id="rId6"/>
    <p:sldId id="315" r:id="rId7"/>
    <p:sldId id="330" r:id="rId8"/>
    <p:sldId id="258" r:id="rId9"/>
    <p:sldId id="325" r:id="rId10"/>
    <p:sldId id="326" r:id="rId11"/>
    <p:sldId id="318" r:id="rId12"/>
    <p:sldId id="341" r:id="rId13"/>
    <p:sldId id="320" r:id="rId14"/>
    <p:sldId id="324" r:id="rId15"/>
    <p:sldId id="323" r:id="rId16"/>
    <p:sldId id="331" r:id="rId17"/>
    <p:sldId id="327" r:id="rId18"/>
    <p:sldId id="329" r:id="rId19"/>
    <p:sldId id="333" r:id="rId20"/>
    <p:sldId id="334" r:id="rId21"/>
    <p:sldId id="337" r:id="rId22"/>
    <p:sldId id="321" r:id="rId23"/>
    <p:sldId id="332" r:id="rId24"/>
    <p:sldId id="335" r:id="rId25"/>
    <p:sldId id="322" r:id="rId26"/>
    <p:sldId id="336" r:id="rId27"/>
    <p:sldId id="312" r:id="rId28"/>
    <p:sldId id="338" r:id="rId29"/>
    <p:sldId id="339" r:id="rId30"/>
    <p:sldId id="340" r:id="rId31"/>
    <p:sldId id="259" r:id="rId32"/>
  </p:sldIdLst>
  <p:sldSz cx="9144000" cy="6858000" type="screen4x3"/>
  <p:notesSz cx="6669088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E46CE8B-2848-EC8C-8F6B-08FDAAF8B04D}" name="Stewart Walsh" initials="SW" userId="S::Stewart.Walsh@rlbuht.nhs.uk::879538ef-7b6a-41ca-be00-8d38b025624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ECE91"/>
    <a:srgbClr val="CFEDD6"/>
    <a:srgbClr val="42B75F"/>
    <a:srgbClr val="EE5299"/>
    <a:srgbClr val="005C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75789" autoAdjust="0"/>
  </p:normalViewPr>
  <p:slideViewPr>
    <p:cSldViewPr>
      <p:cViewPr varScale="1">
        <p:scale>
          <a:sx n="50" d="100"/>
          <a:sy n="50" d="100"/>
        </p:scale>
        <p:origin x="1764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405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notesMaster" Target="notesMasters/notesMaster1.xml"/><Relationship Id="rId38" Type="http://schemas.microsoft.com/office/2018/10/relationships/authors" Target="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viewProps" Target="view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B617DF-DA50-4C8D-9826-5AB4FA423ABF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EE6C124-BC98-4D0E-A88D-AD48562580BA}">
      <dgm:prSet/>
      <dgm:spPr/>
      <dgm:t>
        <a:bodyPr/>
        <a:lstStyle/>
        <a:p>
          <a:r>
            <a:rPr lang="en-GB" dirty="0">
              <a:latin typeface="Arial" panose="020B0604020202020204" pitchFamily="34" charset="0"/>
              <a:cs typeface="Arial" panose="020B0604020202020204" pitchFamily="34" charset="0"/>
            </a:rPr>
            <a:t>Joseph Levodo – Carbon and Energy Manager</a:t>
          </a:r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C5E2382-D672-4A94-A795-46BD35417645}" type="parTrans" cxnId="{3C9D92E8-8259-4A59-8810-A19FB1CA3DF9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DA31A1B-7386-4933-916A-348DB5E7F3E9}" type="sibTrans" cxnId="{3C9D92E8-8259-4A59-8810-A19FB1CA3DF9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0DB1495-B1AD-4EA7-BE0C-4456FF8EE8C9}">
      <dgm:prSet/>
      <dgm:spPr/>
      <dgm:t>
        <a:bodyPr/>
        <a:lstStyle/>
        <a:p>
          <a:r>
            <a:rPr lang="en-GB" dirty="0">
              <a:latin typeface="Arial" panose="020B0604020202020204" pitchFamily="34" charset="0"/>
              <a:cs typeface="Arial" panose="020B0604020202020204" pitchFamily="34" charset="0"/>
            </a:rPr>
            <a:t>Raquel </a:t>
          </a:r>
          <a:r>
            <a:rPr lang="en-GB" dirty="0" err="1">
              <a:latin typeface="Arial" panose="020B0604020202020204" pitchFamily="34" charset="0"/>
              <a:cs typeface="Arial" panose="020B0604020202020204" pitchFamily="34" charset="0"/>
            </a:rPr>
            <a:t>Quinteiro-Silva</a:t>
          </a:r>
          <a:r>
            <a:rPr lang="en-GB" dirty="0">
              <a:latin typeface="Arial" panose="020B0604020202020204" pitchFamily="34" charset="0"/>
              <a:cs typeface="Arial" panose="020B0604020202020204" pitchFamily="34" charset="0"/>
            </a:rPr>
            <a:t> – Energy and Sustainability Manager </a:t>
          </a:r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0A54EC1-A6D8-4CD1-8A74-96A61F38BA4F}" type="parTrans" cxnId="{F2072FD3-9CE0-41A6-9109-63E7F1929F1C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181040E-A7F6-443A-BA3C-83F284C6B5C8}" type="sibTrans" cxnId="{F2072FD3-9CE0-41A6-9109-63E7F1929F1C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6179C49-DE9A-415A-865D-3B198D3F784D}">
      <dgm:prSet/>
      <dgm:spPr/>
      <dgm:t>
        <a:bodyPr/>
        <a:lstStyle/>
        <a:p>
          <a:r>
            <a:rPr lang="en-GB">
              <a:latin typeface="Arial" panose="020B0604020202020204" pitchFamily="34" charset="0"/>
              <a:cs typeface="Arial" panose="020B0604020202020204" pitchFamily="34" charset="0"/>
            </a:rPr>
            <a:t>Lucy Raven – Sustainability Officer</a:t>
          </a:r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F923BCE-6053-4B1F-9A58-42267A3ABEEC}" type="parTrans" cxnId="{E8F098B9-891B-4419-91D1-BA466E98B77B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33A869B-CD36-4985-8026-0733878E2F5E}" type="sibTrans" cxnId="{E8F098B9-891B-4419-91D1-BA466E98B77B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D025527-2BC7-4312-A7B1-980180F8B9ED}">
      <dgm:prSet/>
      <dgm:spPr/>
      <dgm:t>
        <a:bodyPr/>
        <a:lstStyle/>
        <a:p>
          <a:r>
            <a:rPr lang="en-GB">
              <a:latin typeface="Arial" panose="020B0604020202020204" pitchFamily="34" charset="0"/>
              <a:cs typeface="Arial" panose="020B0604020202020204" pitchFamily="34" charset="0"/>
            </a:rPr>
            <a:t>Stewart Walsh – Sustainable Travel Officer </a:t>
          </a:r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AE3EEB0-3DC2-40C4-87BE-374C54DF1934}" type="parTrans" cxnId="{B9218094-409E-4BF1-B874-CB457F6C88C7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8EB042F-7EEA-45B1-A547-A49CAED81842}" type="sibTrans" cxnId="{B9218094-409E-4BF1-B874-CB457F6C88C7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7CB5BDB-C31E-4AD5-B888-CF9B37D841DA}">
      <dgm:prSet/>
      <dgm:spPr/>
      <dgm:t>
        <a:bodyPr/>
        <a:lstStyle/>
        <a:p>
          <a:r>
            <a:rPr lang="en-GB">
              <a:latin typeface="Arial" panose="020B0604020202020204" pitchFamily="34" charset="0"/>
              <a:cs typeface="Arial" panose="020B0604020202020204" pitchFamily="34" charset="0"/>
            </a:rPr>
            <a:t>Nick White – Nature Recovery Ranger  </a:t>
          </a:r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6C55CDE-8384-4D8D-BCE7-921D502E53C1}" type="parTrans" cxnId="{8BDB1BEE-58C5-4E3F-9813-02875E195D16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1D66649-2248-48E6-BAB2-E249DA9BB44E}" type="sibTrans" cxnId="{8BDB1BEE-58C5-4E3F-9813-02875E195D16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A0E2F5F-1218-46DC-906A-AC1D14F2F874}">
      <dgm:prSet/>
      <dgm:spPr/>
      <dgm:t>
        <a:bodyPr/>
        <a:lstStyle/>
        <a:p>
          <a:r>
            <a:rPr lang="en-GB">
              <a:latin typeface="Arial" panose="020B0604020202020204" pitchFamily="34" charset="0"/>
              <a:cs typeface="Arial" panose="020B0604020202020204" pitchFamily="34" charset="0"/>
            </a:rPr>
            <a:t>Paula O’Malley – Healing Arts Manager</a:t>
          </a:r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7610984-E948-49E0-897E-E296811A1A70}" type="parTrans" cxnId="{9A924EF5-F660-4CB3-A2EC-7CF669DE1036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BC6144A-0173-4C0E-B409-D4EFCD92152F}" type="sibTrans" cxnId="{9A924EF5-F660-4CB3-A2EC-7CF669DE1036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B54445D-A19D-45DC-8E20-4BD7754AE0DB}">
      <dgm:prSet/>
      <dgm:spPr/>
      <dgm:t>
        <a:bodyPr/>
        <a:lstStyle/>
        <a:p>
          <a:r>
            <a:rPr lang="en-GB" dirty="0">
              <a:latin typeface="Arial" panose="020B0604020202020204" pitchFamily="34" charset="0"/>
              <a:cs typeface="Arial" panose="020B0604020202020204" pitchFamily="34" charset="0"/>
            </a:rPr>
            <a:t>Yelyzaveta Gudzenko– Administration Assistant</a:t>
          </a:r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CBAD2E2-AF94-4DE9-9CD9-E377CFD4510F}" type="parTrans" cxnId="{03F1DB8C-C3F9-4588-9D93-0067AFE0D807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DB1F20E-AF4C-44B7-9A8F-586BFE299227}" type="sibTrans" cxnId="{03F1DB8C-C3F9-4588-9D93-0067AFE0D807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90BA6F7-D940-46EE-B5C1-A0E0C292738F}">
      <dgm:prSet/>
      <dgm:spPr/>
      <dgm:t>
        <a:bodyPr/>
        <a:lstStyle/>
        <a:p>
          <a:r>
            <a:rPr lang="en-GB" dirty="0">
              <a:latin typeface="Arial" panose="020B0604020202020204" pitchFamily="34" charset="0"/>
              <a:cs typeface="Arial" panose="020B0604020202020204" pitchFamily="34" charset="0"/>
            </a:rPr>
            <a:t>Nicola Daly – Head of Sustainability</a:t>
          </a:r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C8F4AC9-AF54-4AE1-9CA8-60053D76F497}" type="sibTrans" cxnId="{A3E5A8ED-EAF2-41A5-87BF-2B5F79A85DED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67C39FD-34D1-49EE-A0B2-63C70B00D547}" type="parTrans" cxnId="{A3E5A8ED-EAF2-41A5-87BF-2B5F79A85DED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FF26782-87B5-4AAB-B870-C08CC724067A}" type="pres">
      <dgm:prSet presAssocID="{43B617DF-DA50-4C8D-9826-5AB4FA423ABF}" presName="diagram" presStyleCnt="0">
        <dgm:presLayoutVars>
          <dgm:dir/>
          <dgm:resizeHandles val="exact"/>
        </dgm:presLayoutVars>
      </dgm:prSet>
      <dgm:spPr/>
    </dgm:pt>
    <dgm:pt modelId="{8EFB20E1-E2C5-4FAD-A8AF-9F3820EAC623}" type="pres">
      <dgm:prSet presAssocID="{C90BA6F7-D940-46EE-B5C1-A0E0C292738F}" presName="node" presStyleLbl="node1" presStyleIdx="0" presStyleCnt="8">
        <dgm:presLayoutVars>
          <dgm:bulletEnabled val="1"/>
        </dgm:presLayoutVars>
      </dgm:prSet>
      <dgm:spPr/>
    </dgm:pt>
    <dgm:pt modelId="{BEE06D40-97AD-4D9B-88C4-1DACF8C9425B}" type="pres">
      <dgm:prSet presAssocID="{9C8F4AC9-AF54-4AE1-9CA8-60053D76F497}" presName="sibTrans" presStyleCnt="0"/>
      <dgm:spPr/>
    </dgm:pt>
    <dgm:pt modelId="{FC8E589A-115B-4BA7-92D6-A10630520335}" type="pres">
      <dgm:prSet presAssocID="{9EE6C124-BC98-4D0E-A88D-AD48562580BA}" presName="node" presStyleLbl="node1" presStyleIdx="1" presStyleCnt="8">
        <dgm:presLayoutVars>
          <dgm:bulletEnabled val="1"/>
        </dgm:presLayoutVars>
      </dgm:prSet>
      <dgm:spPr/>
    </dgm:pt>
    <dgm:pt modelId="{9AABCD2E-E2D8-495F-8928-D49FCAC06C23}" type="pres">
      <dgm:prSet presAssocID="{FDA31A1B-7386-4933-916A-348DB5E7F3E9}" presName="sibTrans" presStyleCnt="0"/>
      <dgm:spPr/>
    </dgm:pt>
    <dgm:pt modelId="{00635D04-E5D5-477A-BA04-BDCFE5F9ECE8}" type="pres">
      <dgm:prSet presAssocID="{90DB1495-B1AD-4EA7-BE0C-4456FF8EE8C9}" presName="node" presStyleLbl="node1" presStyleIdx="2" presStyleCnt="8">
        <dgm:presLayoutVars>
          <dgm:bulletEnabled val="1"/>
        </dgm:presLayoutVars>
      </dgm:prSet>
      <dgm:spPr/>
    </dgm:pt>
    <dgm:pt modelId="{2202709D-847E-437E-90CB-38F95E8BAAAD}" type="pres">
      <dgm:prSet presAssocID="{E181040E-A7F6-443A-BA3C-83F284C6B5C8}" presName="sibTrans" presStyleCnt="0"/>
      <dgm:spPr/>
    </dgm:pt>
    <dgm:pt modelId="{BDB2CE31-F266-4541-9DA1-181B0F5C1E7F}" type="pres">
      <dgm:prSet presAssocID="{86179C49-DE9A-415A-865D-3B198D3F784D}" presName="node" presStyleLbl="node1" presStyleIdx="3" presStyleCnt="8">
        <dgm:presLayoutVars>
          <dgm:bulletEnabled val="1"/>
        </dgm:presLayoutVars>
      </dgm:prSet>
      <dgm:spPr/>
    </dgm:pt>
    <dgm:pt modelId="{14ED2546-995A-460C-8EE0-B7C8E9C2749F}" type="pres">
      <dgm:prSet presAssocID="{B33A869B-CD36-4985-8026-0733878E2F5E}" presName="sibTrans" presStyleCnt="0"/>
      <dgm:spPr/>
    </dgm:pt>
    <dgm:pt modelId="{D2E2DB3A-99CC-47C9-9D6B-FBF3B35D14E0}" type="pres">
      <dgm:prSet presAssocID="{5D025527-2BC7-4312-A7B1-980180F8B9ED}" presName="node" presStyleLbl="node1" presStyleIdx="4" presStyleCnt="8">
        <dgm:presLayoutVars>
          <dgm:bulletEnabled val="1"/>
        </dgm:presLayoutVars>
      </dgm:prSet>
      <dgm:spPr/>
    </dgm:pt>
    <dgm:pt modelId="{178B7B24-2227-402A-8DA0-BEE5F7793EC9}" type="pres">
      <dgm:prSet presAssocID="{88EB042F-7EEA-45B1-A547-A49CAED81842}" presName="sibTrans" presStyleCnt="0"/>
      <dgm:spPr/>
    </dgm:pt>
    <dgm:pt modelId="{4D3F3082-5BF7-436E-9A46-3870AC91780B}" type="pres">
      <dgm:prSet presAssocID="{E7CB5BDB-C31E-4AD5-B888-CF9B37D841DA}" presName="node" presStyleLbl="node1" presStyleIdx="5" presStyleCnt="8">
        <dgm:presLayoutVars>
          <dgm:bulletEnabled val="1"/>
        </dgm:presLayoutVars>
      </dgm:prSet>
      <dgm:spPr/>
    </dgm:pt>
    <dgm:pt modelId="{1CE3477A-F469-4BD7-9C8F-71AF82FA9399}" type="pres">
      <dgm:prSet presAssocID="{B1D66649-2248-48E6-BAB2-E249DA9BB44E}" presName="sibTrans" presStyleCnt="0"/>
      <dgm:spPr/>
    </dgm:pt>
    <dgm:pt modelId="{4FF4FED4-FEB1-407C-8F25-5CB138EDCDAB}" type="pres">
      <dgm:prSet presAssocID="{7A0E2F5F-1218-46DC-906A-AC1D14F2F874}" presName="node" presStyleLbl="node1" presStyleIdx="6" presStyleCnt="8">
        <dgm:presLayoutVars>
          <dgm:bulletEnabled val="1"/>
        </dgm:presLayoutVars>
      </dgm:prSet>
      <dgm:spPr/>
    </dgm:pt>
    <dgm:pt modelId="{BF1205B2-07CC-4CD2-BDC0-F346A9F01369}" type="pres">
      <dgm:prSet presAssocID="{ABC6144A-0173-4C0E-B409-D4EFCD92152F}" presName="sibTrans" presStyleCnt="0"/>
      <dgm:spPr/>
    </dgm:pt>
    <dgm:pt modelId="{D4CC4414-11C2-4390-97F8-FBF08575DBA2}" type="pres">
      <dgm:prSet presAssocID="{4B54445D-A19D-45DC-8E20-4BD7754AE0DB}" presName="node" presStyleLbl="node1" presStyleIdx="7" presStyleCnt="8">
        <dgm:presLayoutVars>
          <dgm:bulletEnabled val="1"/>
        </dgm:presLayoutVars>
      </dgm:prSet>
      <dgm:spPr/>
    </dgm:pt>
  </dgm:ptLst>
  <dgm:cxnLst>
    <dgm:cxn modelId="{E0BBED06-ECDC-45C0-9D8F-3E1B59E92E80}" type="presOf" srcId="{4B54445D-A19D-45DC-8E20-4BD7754AE0DB}" destId="{D4CC4414-11C2-4390-97F8-FBF08575DBA2}" srcOrd="0" destOrd="0" presId="urn:microsoft.com/office/officeart/2005/8/layout/default"/>
    <dgm:cxn modelId="{8917A315-9C51-4CCF-9CCA-AB5DEA6112C9}" type="presOf" srcId="{86179C49-DE9A-415A-865D-3B198D3F784D}" destId="{BDB2CE31-F266-4541-9DA1-181B0F5C1E7F}" srcOrd="0" destOrd="0" presId="urn:microsoft.com/office/officeart/2005/8/layout/default"/>
    <dgm:cxn modelId="{866E2C30-81BC-40E0-BED2-98AC7910DD6F}" type="presOf" srcId="{5D025527-2BC7-4312-A7B1-980180F8B9ED}" destId="{D2E2DB3A-99CC-47C9-9D6B-FBF3B35D14E0}" srcOrd="0" destOrd="0" presId="urn:microsoft.com/office/officeart/2005/8/layout/default"/>
    <dgm:cxn modelId="{92117C5C-DF01-4ADF-BAF5-5E003CA82EFF}" type="presOf" srcId="{C90BA6F7-D940-46EE-B5C1-A0E0C292738F}" destId="{8EFB20E1-E2C5-4FAD-A8AF-9F3820EAC623}" srcOrd="0" destOrd="0" presId="urn:microsoft.com/office/officeart/2005/8/layout/default"/>
    <dgm:cxn modelId="{03F1DB8C-C3F9-4588-9D93-0067AFE0D807}" srcId="{43B617DF-DA50-4C8D-9826-5AB4FA423ABF}" destId="{4B54445D-A19D-45DC-8E20-4BD7754AE0DB}" srcOrd="7" destOrd="0" parTransId="{9CBAD2E2-AF94-4DE9-9CD9-E377CFD4510F}" sibTransId="{CDB1F20E-AF4C-44B7-9A8F-586BFE299227}"/>
    <dgm:cxn modelId="{097A7093-86FB-4D8B-93AE-B44A37D87A4E}" type="presOf" srcId="{90DB1495-B1AD-4EA7-BE0C-4456FF8EE8C9}" destId="{00635D04-E5D5-477A-BA04-BDCFE5F9ECE8}" srcOrd="0" destOrd="0" presId="urn:microsoft.com/office/officeart/2005/8/layout/default"/>
    <dgm:cxn modelId="{B9218094-409E-4BF1-B874-CB457F6C88C7}" srcId="{43B617DF-DA50-4C8D-9826-5AB4FA423ABF}" destId="{5D025527-2BC7-4312-A7B1-980180F8B9ED}" srcOrd="4" destOrd="0" parTransId="{EAE3EEB0-3DC2-40C4-87BE-374C54DF1934}" sibTransId="{88EB042F-7EEA-45B1-A547-A49CAED81842}"/>
    <dgm:cxn modelId="{E8F098B9-891B-4419-91D1-BA466E98B77B}" srcId="{43B617DF-DA50-4C8D-9826-5AB4FA423ABF}" destId="{86179C49-DE9A-415A-865D-3B198D3F784D}" srcOrd="3" destOrd="0" parTransId="{4F923BCE-6053-4B1F-9A58-42267A3ABEEC}" sibTransId="{B33A869B-CD36-4985-8026-0733878E2F5E}"/>
    <dgm:cxn modelId="{65CFD4C8-9D53-4607-969F-25AC04CE00D6}" type="presOf" srcId="{43B617DF-DA50-4C8D-9826-5AB4FA423ABF}" destId="{5FF26782-87B5-4AAB-B870-C08CC724067A}" srcOrd="0" destOrd="0" presId="urn:microsoft.com/office/officeart/2005/8/layout/default"/>
    <dgm:cxn modelId="{690F9DD2-54C8-4C1B-B190-2EABD4DA0964}" type="presOf" srcId="{9EE6C124-BC98-4D0E-A88D-AD48562580BA}" destId="{FC8E589A-115B-4BA7-92D6-A10630520335}" srcOrd="0" destOrd="0" presId="urn:microsoft.com/office/officeart/2005/8/layout/default"/>
    <dgm:cxn modelId="{F2072FD3-9CE0-41A6-9109-63E7F1929F1C}" srcId="{43B617DF-DA50-4C8D-9826-5AB4FA423ABF}" destId="{90DB1495-B1AD-4EA7-BE0C-4456FF8EE8C9}" srcOrd="2" destOrd="0" parTransId="{E0A54EC1-A6D8-4CD1-8A74-96A61F38BA4F}" sibTransId="{E181040E-A7F6-443A-BA3C-83F284C6B5C8}"/>
    <dgm:cxn modelId="{3C9D92E8-8259-4A59-8810-A19FB1CA3DF9}" srcId="{43B617DF-DA50-4C8D-9826-5AB4FA423ABF}" destId="{9EE6C124-BC98-4D0E-A88D-AD48562580BA}" srcOrd="1" destOrd="0" parTransId="{9C5E2382-D672-4A94-A795-46BD35417645}" sibTransId="{FDA31A1B-7386-4933-916A-348DB5E7F3E9}"/>
    <dgm:cxn modelId="{A3E5A8ED-EAF2-41A5-87BF-2B5F79A85DED}" srcId="{43B617DF-DA50-4C8D-9826-5AB4FA423ABF}" destId="{C90BA6F7-D940-46EE-B5C1-A0E0C292738F}" srcOrd="0" destOrd="0" parTransId="{567C39FD-34D1-49EE-A0B2-63C70B00D547}" sibTransId="{9C8F4AC9-AF54-4AE1-9CA8-60053D76F497}"/>
    <dgm:cxn modelId="{8BDB1BEE-58C5-4E3F-9813-02875E195D16}" srcId="{43B617DF-DA50-4C8D-9826-5AB4FA423ABF}" destId="{E7CB5BDB-C31E-4AD5-B888-CF9B37D841DA}" srcOrd="5" destOrd="0" parTransId="{36C55CDE-8384-4D8D-BCE7-921D502E53C1}" sibTransId="{B1D66649-2248-48E6-BAB2-E249DA9BB44E}"/>
    <dgm:cxn modelId="{A42759F0-8391-4425-BFAA-90D8AFA7DD8C}" type="presOf" srcId="{E7CB5BDB-C31E-4AD5-B888-CF9B37D841DA}" destId="{4D3F3082-5BF7-436E-9A46-3870AC91780B}" srcOrd="0" destOrd="0" presId="urn:microsoft.com/office/officeart/2005/8/layout/default"/>
    <dgm:cxn modelId="{9A924EF5-F660-4CB3-A2EC-7CF669DE1036}" srcId="{43B617DF-DA50-4C8D-9826-5AB4FA423ABF}" destId="{7A0E2F5F-1218-46DC-906A-AC1D14F2F874}" srcOrd="6" destOrd="0" parTransId="{B7610984-E948-49E0-897E-E296811A1A70}" sibTransId="{ABC6144A-0173-4C0E-B409-D4EFCD92152F}"/>
    <dgm:cxn modelId="{B082C3FB-1A65-40B8-AB96-27EA76515331}" type="presOf" srcId="{7A0E2F5F-1218-46DC-906A-AC1D14F2F874}" destId="{4FF4FED4-FEB1-407C-8F25-5CB138EDCDAB}" srcOrd="0" destOrd="0" presId="urn:microsoft.com/office/officeart/2005/8/layout/default"/>
    <dgm:cxn modelId="{B0D2F5FA-7EF9-4F18-AEB5-9ED12CD2FA8B}" type="presParOf" srcId="{5FF26782-87B5-4AAB-B870-C08CC724067A}" destId="{8EFB20E1-E2C5-4FAD-A8AF-9F3820EAC623}" srcOrd="0" destOrd="0" presId="urn:microsoft.com/office/officeart/2005/8/layout/default"/>
    <dgm:cxn modelId="{95A92533-B9DA-408C-BAE4-C29C4292BEA4}" type="presParOf" srcId="{5FF26782-87B5-4AAB-B870-C08CC724067A}" destId="{BEE06D40-97AD-4D9B-88C4-1DACF8C9425B}" srcOrd="1" destOrd="0" presId="urn:microsoft.com/office/officeart/2005/8/layout/default"/>
    <dgm:cxn modelId="{1D5848EB-E5F3-44CA-85A8-5A2AEB77A477}" type="presParOf" srcId="{5FF26782-87B5-4AAB-B870-C08CC724067A}" destId="{FC8E589A-115B-4BA7-92D6-A10630520335}" srcOrd="2" destOrd="0" presId="urn:microsoft.com/office/officeart/2005/8/layout/default"/>
    <dgm:cxn modelId="{284FD380-41F7-4499-912A-1F4B7D7B31EB}" type="presParOf" srcId="{5FF26782-87B5-4AAB-B870-C08CC724067A}" destId="{9AABCD2E-E2D8-495F-8928-D49FCAC06C23}" srcOrd="3" destOrd="0" presId="urn:microsoft.com/office/officeart/2005/8/layout/default"/>
    <dgm:cxn modelId="{A29E8F6A-D44C-4CED-8EA5-8B8E90297D32}" type="presParOf" srcId="{5FF26782-87B5-4AAB-B870-C08CC724067A}" destId="{00635D04-E5D5-477A-BA04-BDCFE5F9ECE8}" srcOrd="4" destOrd="0" presId="urn:microsoft.com/office/officeart/2005/8/layout/default"/>
    <dgm:cxn modelId="{74C1939D-EAE1-4BF2-8A77-6564EF3DC349}" type="presParOf" srcId="{5FF26782-87B5-4AAB-B870-C08CC724067A}" destId="{2202709D-847E-437E-90CB-38F95E8BAAAD}" srcOrd="5" destOrd="0" presId="urn:microsoft.com/office/officeart/2005/8/layout/default"/>
    <dgm:cxn modelId="{C8E3C5FC-7013-45A3-A19F-355CDD762C54}" type="presParOf" srcId="{5FF26782-87B5-4AAB-B870-C08CC724067A}" destId="{BDB2CE31-F266-4541-9DA1-181B0F5C1E7F}" srcOrd="6" destOrd="0" presId="urn:microsoft.com/office/officeart/2005/8/layout/default"/>
    <dgm:cxn modelId="{71D1786F-0649-482E-8612-020E48B0096F}" type="presParOf" srcId="{5FF26782-87B5-4AAB-B870-C08CC724067A}" destId="{14ED2546-995A-460C-8EE0-B7C8E9C2749F}" srcOrd="7" destOrd="0" presId="urn:microsoft.com/office/officeart/2005/8/layout/default"/>
    <dgm:cxn modelId="{E1F347AE-C830-4F96-A124-FD0E5FED3062}" type="presParOf" srcId="{5FF26782-87B5-4AAB-B870-C08CC724067A}" destId="{D2E2DB3A-99CC-47C9-9D6B-FBF3B35D14E0}" srcOrd="8" destOrd="0" presId="urn:microsoft.com/office/officeart/2005/8/layout/default"/>
    <dgm:cxn modelId="{DC3F31FA-0916-4D1A-9700-A8A30F562532}" type="presParOf" srcId="{5FF26782-87B5-4AAB-B870-C08CC724067A}" destId="{178B7B24-2227-402A-8DA0-BEE5F7793EC9}" srcOrd="9" destOrd="0" presId="urn:microsoft.com/office/officeart/2005/8/layout/default"/>
    <dgm:cxn modelId="{5992DD24-58F8-4FB9-B757-FFFF40617B0A}" type="presParOf" srcId="{5FF26782-87B5-4AAB-B870-C08CC724067A}" destId="{4D3F3082-5BF7-436E-9A46-3870AC91780B}" srcOrd="10" destOrd="0" presId="urn:microsoft.com/office/officeart/2005/8/layout/default"/>
    <dgm:cxn modelId="{01608F33-B450-4545-9BF4-820A43BBE25E}" type="presParOf" srcId="{5FF26782-87B5-4AAB-B870-C08CC724067A}" destId="{1CE3477A-F469-4BD7-9C8F-71AF82FA9399}" srcOrd="11" destOrd="0" presId="urn:microsoft.com/office/officeart/2005/8/layout/default"/>
    <dgm:cxn modelId="{C386E08E-E230-4AED-9D4A-3C2C99B05E64}" type="presParOf" srcId="{5FF26782-87B5-4AAB-B870-C08CC724067A}" destId="{4FF4FED4-FEB1-407C-8F25-5CB138EDCDAB}" srcOrd="12" destOrd="0" presId="urn:microsoft.com/office/officeart/2005/8/layout/default"/>
    <dgm:cxn modelId="{79C171BF-67B2-4B5C-A3B5-351516864E22}" type="presParOf" srcId="{5FF26782-87B5-4AAB-B870-C08CC724067A}" destId="{BF1205B2-07CC-4CD2-BDC0-F346A9F01369}" srcOrd="13" destOrd="0" presId="urn:microsoft.com/office/officeart/2005/8/layout/default"/>
    <dgm:cxn modelId="{39259279-FF4C-4168-98E5-934875B8182F}" type="presParOf" srcId="{5FF26782-87B5-4AAB-B870-C08CC724067A}" destId="{D4CC4414-11C2-4390-97F8-FBF08575DBA2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B7910FD-9812-43F7-B4A2-A86AE6472B54}" type="doc">
      <dgm:prSet loTypeId="urn:microsoft.com/office/officeart/2005/8/layout/pyramid3" loCatId="pyramid" qsTypeId="urn:microsoft.com/office/officeart/2005/8/quickstyle/simple1" qsCatId="simple" csTypeId="urn:microsoft.com/office/officeart/2005/8/colors/accent6_4" csCatId="accent6" phldr="1"/>
      <dgm:spPr/>
    </dgm:pt>
    <dgm:pt modelId="{CC8E7550-27C2-4F3B-82DC-207AE669A4C7}">
      <dgm:prSet phldrT="[Text]" custT="1"/>
      <dgm:spPr>
        <a:solidFill>
          <a:schemeClr val="accent6">
            <a:lumMod val="50000"/>
          </a:schemeClr>
        </a:solidFill>
        <a:ln>
          <a:solidFill>
            <a:schemeClr val="tx1"/>
          </a:solidFill>
        </a:ln>
      </dgm:spPr>
      <dgm:t>
        <a:bodyPr/>
        <a:lstStyle/>
        <a:p>
          <a:pPr algn="ctr"/>
          <a:r>
            <a:rPr lang="en-GB" sz="4800" b="1">
              <a:solidFill>
                <a:schemeClr val="bg1"/>
              </a:solidFill>
            </a:rPr>
            <a:t>Prevention</a:t>
          </a:r>
        </a:p>
      </dgm:t>
    </dgm:pt>
    <dgm:pt modelId="{F5042D7B-3511-44EA-ACD3-B47148610B47}" type="parTrans" cxnId="{9E904AAE-8744-44DB-BB3D-A27B89528717}">
      <dgm:prSet/>
      <dgm:spPr/>
      <dgm:t>
        <a:bodyPr/>
        <a:lstStyle/>
        <a:p>
          <a:pPr algn="ctr"/>
          <a:endParaRPr lang="en-GB"/>
        </a:p>
      </dgm:t>
    </dgm:pt>
    <dgm:pt modelId="{B1A9E9E9-4655-4855-93EC-0301010BC1D5}" type="sibTrans" cxnId="{9E904AAE-8744-44DB-BB3D-A27B89528717}">
      <dgm:prSet/>
      <dgm:spPr/>
      <dgm:t>
        <a:bodyPr/>
        <a:lstStyle/>
        <a:p>
          <a:pPr algn="ctr"/>
          <a:endParaRPr lang="en-GB"/>
        </a:p>
      </dgm:t>
    </dgm:pt>
    <dgm:pt modelId="{9933B602-7F03-4E3C-829D-3EBA663C123B}">
      <dgm:prSet phldrT="[Text]" custT="1"/>
      <dgm:spPr>
        <a:solidFill>
          <a:schemeClr val="accent6">
            <a:lumMod val="75000"/>
          </a:schemeClr>
        </a:solidFill>
        <a:ln>
          <a:solidFill>
            <a:schemeClr val="tx1"/>
          </a:solidFill>
        </a:ln>
      </dgm:spPr>
      <dgm:t>
        <a:bodyPr/>
        <a:lstStyle/>
        <a:p>
          <a:pPr algn="ctr"/>
          <a:r>
            <a:rPr lang="en-GB" sz="3600" b="1" dirty="0">
              <a:solidFill>
                <a:schemeClr val="bg1"/>
              </a:solidFill>
            </a:rPr>
            <a:t>Digital Solutions</a:t>
          </a:r>
        </a:p>
      </dgm:t>
    </dgm:pt>
    <dgm:pt modelId="{ECCEA738-365C-4029-B42C-E55E3D3AA2E8}" type="parTrans" cxnId="{84CF7494-4BE1-4881-B73E-85D6D0A83066}">
      <dgm:prSet/>
      <dgm:spPr/>
      <dgm:t>
        <a:bodyPr/>
        <a:lstStyle/>
        <a:p>
          <a:pPr algn="ctr"/>
          <a:endParaRPr lang="en-GB"/>
        </a:p>
      </dgm:t>
    </dgm:pt>
    <dgm:pt modelId="{9231A199-20C9-4732-BA85-E68CB85CA7BA}" type="sibTrans" cxnId="{84CF7494-4BE1-4881-B73E-85D6D0A83066}">
      <dgm:prSet/>
      <dgm:spPr/>
      <dgm:t>
        <a:bodyPr/>
        <a:lstStyle/>
        <a:p>
          <a:pPr algn="ctr"/>
          <a:endParaRPr lang="en-GB"/>
        </a:p>
      </dgm:t>
    </dgm:pt>
    <dgm:pt modelId="{81003979-D8B5-4BAE-99F2-2FABF2CAE0DC}">
      <dgm:prSet phldrT="[Text]" custT="1"/>
      <dgm:spPr>
        <a:solidFill>
          <a:schemeClr val="accent6">
            <a:lumMod val="60000"/>
            <a:lumOff val="40000"/>
          </a:schemeClr>
        </a:solidFill>
        <a:ln>
          <a:solidFill>
            <a:schemeClr val="tx1"/>
          </a:solidFill>
        </a:ln>
      </dgm:spPr>
      <dgm:t>
        <a:bodyPr/>
        <a:lstStyle/>
        <a:p>
          <a:pPr algn="ctr"/>
          <a:r>
            <a:rPr lang="en-GB" sz="2000" b="1"/>
            <a:t>Walking, Wheeling and Cycling - Active Travel</a:t>
          </a:r>
        </a:p>
      </dgm:t>
    </dgm:pt>
    <dgm:pt modelId="{E64A7F9D-867A-4D0C-BD75-E36CDE26F6A0}" type="parTrans" cxnId="{F1857DE1-79A8-4E18-82EF-45B35DE6FB05}">
      <dgm:prSet/>
      <dgm:spPr/>
      <dgm:t>
        <a:bodyPr/>
        <a:lstStyle/>
        <a:p>
          <a:pPr algn="ctr"/>
          <a:endParaRPr lang="en-GB"/>
        </a:p>
      </dgm:t>
    </dgm:pt>
    <dgm:pt modelId="{4B57690D-B215-4DD6-9A4B-C5D5454C053E}" type="sibTrans" cxnId="{F1857DE1-79A8-4E18-82EF-45B35DE6FB05}">
      <dgm:prSet/>
      <dgm:spPr/>
      <dgm:t>
        <a:bodyPr/>
        <a:lstStyle/>
        <a:p>
          <a:pPr algn="ctr"/>
          <a:endParaRPr lang="en-GB"/>
        </a:p>
      </dgm:t>
    </dgm:pt>
    <dgm:pt modelId="{FE007AFD-30D8-42FB-A026-5BDFD5064954}">
      <dgm:prSet custT="1"/>
      <dgm:spPr>
        <a:solidFill>
          <a:schemeClr val="accent6">
            <a:lumMod val="40000"/>
            <a:lumOff val="60000"/>
          </a:schemeClr>
        </a:solidFill>
        <a:ln>
          <a:solidFill>
            <a:schemeClr val="tx1"/>
          </a:solidFill>
        </a:ln>
      </dgm:spPr>
      <dgm:t>
        <a:bodyPr/>
        <a:lstStyle/>
        <a:p>
          <a:pPr algn="ctr"/>
          <a:r>
            <a:rPr lang="en-GB" sz="2000" b="1"/>
            <a:t>Public and shared transport</a:t>
          </a:r>
        </a:p>
      </dgm:t>
    </dgm:pt>
    <dgm:pt modelId="{62027093-0BD3-40EC-AF6C-B2DE3A4723F6}" type="parTrans" cxnId="{1AAC8779-5639-45E2-9874-54D7B905E9DA}">
      <dgm:prSet/>
      <dgm:spPr/>
      <dgm:t>
        <a:bodyPr/>
        <a:lstStyle/>
        <a:p>
          <a:pPr algn="ctr"/>
          <a:endParaRPr lang="en-GB"/>
        </a:p>
      </dgm:t>
    </dgm:pt>
    <dgm:pt modelId="{41D31693-F93C-416B-82D9-51464CB69BA9}" type="sibTrans" cxnId="{1AAC8779-5639-45E2-9874-54D7B905E9DA}">
      <dgm:prSet/>
      <dgm:spPr/>
      <dgm:t>
        <a:bodyPr/>
        <a:lstStyle/>
        <a:p>
          <a:pPr algn="ctr"/>
          <a:endParaRPr lang="en-GB"/>
        </a:p>
      </dgm:t>
    </dgm:pt>
    <dgm:pt modelId="{A597DD6E-6C6B-4F96-95DE-12ACF0C9180F}">
      <dgm:prSet custT="1"/>
      <dgm:spPr>
        <a:noFill/>
        <a:ln>
          <a:solidFill>
            <a:schemeClr val="tx1"/>
          </a:solidFill>
        </a:ln>
      </dgm:spPr>
      <dgm:t>
        <a:bodyPr/>
        <a:lstStyle/>
        <a:p>
          <a:pPr algn="ctr"/>
          <a:r>
            <a:rPr lang="en-GB" sz="1200">
              <a:solidFill>
                <a:schemeClr val="tx1"/>
              </a:solidFill>
            </a:rPr>
            <a:t>Air</a:t>
          </a:r>
        </a:p>
      </dgm:t>
    </dgm:pt>
    <dgm:pt modelId="{2E914B1D-E27D-4E3F-8AA7-7A2C388D0FC3}" type="parTrans" cxnId="{74646708-4270-4A2B-A904-61CB08B5560C}">
      <dgm:prSet/>
      <dgm:spPr/>
      <dgm:t>
        <a:bodyPr/>
        <a:lstStyle/>
        <a:p>
          <a:pPr algn="ctr"/>
          <a:endParaRPr lang="en-GB"/>
        </a:p>
      </dgm:t>
    </dgm:pt>
    <dgm:pt modelId="{C0C417AE-5FF6-4016-B4AC-300F959343EB}" type="sibTrans" cxnId="{74646708-4270-4A2B-A904-61CB08B5560C}">
      <dgm:prSet/>
      <dgm:spPr/>
      <dgm:t>
        <a:bodyPr/>
        <a:lstStyle/>
        <a:p>
          <a:pPr algn="ctr"/>
          <a:endParaRPr lang="en-GB"/>
        </a:p>
      </dgm:t>
    </dgm:pt>
    <dgm:pt modelId="{BF0E5CCA-96B9-4CD0-8FB6-540267263AD7}">
      <dgm:prSet custT="1"/>
      <dgm:spPr>
        <a:solidFill>
          <a:schemeClr val="accent6">
            <a:lumMod val="20000"/>
            <a:lumOff val="80000"/>
          </a:schemeClr>
        </a:solidFill>
        <a:ln>
          <a:solidFill>
            <a:schemeClr val="tx1"/>
          </a:solidFill>
        </a:ln>
      </dgm:spPr>
      <dgm:t>
        <a:bodyPr/>
        <a:lstStyle/>
        <a:p>
          <a:pPr algn="ctr"/>
          <a:r>
            <a:rPr lang="en-GB" sz="1600" b="1">
              <a:solidFill>
                <a:schemeClr val="tx1"/>
              </a:solidFill>
            </a:rPr>
            <a:t>Electric vehicles and car sharing</a:t>
          </a:r>
        </a:p>
      </dgm:t>
    </dgm:pt>
    <dgm:pt modelId="{E8D23217-482A-4257-ABDB-A35E623FE009}" type="parTrans" cxnId="{C1CA7569-C573-4AAB-AA00-8245119F6C94}">
      <dgm:prSet/>
      <dgm:spPr/>
      <dgm:t>
        <a:bodyPr/>
        <a:lstStyle/>
        <a:p>
          <a:pPr algn="ctr"/>
          <a:endParaRPr lang="en-GB"/>
        </a:p>
      </dgm:t>
    </dgm:pt>
    <dgm:pt modelId="{CC06AAC4-A8E2-4545-9BFC-192E77112D0E}" type="sibTrans" cxnId="{C1CA7569-C573-4AAB-AA00-8245119F6C94}">
      <dgm:prSet/>
      <dgm:spPr/>
      <dgm:t>
        <a:bodyPr/>
        <a:lstStyle/>
        <a:p>
          <a:pPr algn="ctr"/>
          <a:endParaRPr lang="en-GB"/>
        </a:p>
      </dgm:t>
    </dgm:pt>
    <dgm:pt modelId="{0325171F-7346-4516-9FE2-959ED171BDAE}">
      <dgm:prSet custT="1"/>
      <dgm:spPr>
        <a:ln>
          <a:solidFill>
            <a:schemeClr val="tx1"/>
          </a:solidFill>
        </a:ln>
      </dgm:spPr>
      <dgm:t>
        <a:bodyPr/>
        <a:lstStyle/>
        <a:p>
          <a:r>
            <a:rPr lang="en-GB" sz="1100"/>
            <a:t>ICE (Internal Combustion Engine) vehicles and car sharing</a:t>
          </a:r>
        </a:p>
      </dgm:t>
    </dgm:pt>
    <dgm:pt modelId="{9C61C425-C7F4-45CB-8A4D-EF5961D16CAA}" type="parTrans" cxnId="{18A99C65-B888-4193-BCF3-06994B6663B9}">
      <dgm:prSet/>
      <dgm:spPr/>
      <dgm:t>
        <a:bodyPr/>
        <a:lstStyle/>
        <a:p>
          <a:endParaRPr lang="en-GB"/>
        </a:p>
      </dgm:t>
    </dgm:pt>
    <dgm:pt modelId="{111B467E-274D-46E3-B4A2-09A77D2626E6}" type="sibTrans" cxnId="{18A99C65-B888-4193-BCF3-06994B6663B9}">
      <dgm:prSet/>
      <dgm:spPr/>
      <dgm:t>
        <a:bodyPr/>
        <a:lstStyle/>
        <a:p>
          <a:endParaRPr lang="en-GB"/>
        </a:p>
      </dgm:t>
    </dgm:pt>
    <dgm:pt modelId="{BBBD7E29-67C3-46E7-BC82-F9939FA4BF5E}" type="pres">
      <dgm:prSet presAssocID="{9B7910FD-9812-43F7-B4A2-A86AE6472B54}" presName="Name0" presStyleCnt="0">
        <dgm:presLayoutVars>
          <dgm:dir/>
          <dgm:animLvl val="lvl"/>
          <dgm:resizeHandles val="exact"/>
        </dgm:presLayoutVars>
      </dgm:prSet>
      <dgm:spPr/>
    </dgm:pt>
    <dgm:pt modelId="{1CE7C534-1A0A-4241-90FB-43BA9EC44B33}" type="pres">
      <dgm:prSet presAssocID="{CC8E7550-27C2-4F3B-82DC-207AE669A4C7}" presName="Name8" presStyleCnt="0"/>
      <dgm:spPr/>
    </dgm:pt>
    <dgm:pt modelId="{DF414B33-88BD-4BF3-AA2A-AF1976BEB55E}" type="pres">
      <dgm:prSet presAssocID="{CC8E7550-27C2-4F3B-82DC-207AE669A4C7}" presName="level" presStyleLbl="node1" presStyleIdx="0" presStyleCnt="7">
        <dgm:presLayoutVars>
          <dgm:chMax val="1"/>
          <dgm:bulletEnabled val="1"/>
        </dgm:presLayoutVars>
      </dgm:prSet>
      <dgm:spPr/>
    </dgm:pt>
    <dgm:pt modelId="{BF1DBE76-CAB1-4CB6-89EE-6E9A737B645E}" type="pres">
      <dgm:prSet presAssocID="{CC8E7550-27C2-4F3B-82DC-207AE669A4C7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1BDF9D92-31C3-45AA-8252-2E7B84F10CC1}" type="pres">
      <dgm:prSet presAssocID="{9933B602-7F03-4E3C-829D-3EBA663C123B}" presName="Name8" presStyleCnt="0"/>
      <dgm:spPr/>
    </dgm:pt>
    <dgm:pt modelId="{EA0AF8F9-A38E-42FD-A5DA-40DEA8486552}" type="pres">
      <dgm:prSet presAssocID="{9933B602-7F03-4E3C-829D-3EBA663C123B}" presName="level" presStyleLbl="node1" presStyleIdx="1" presStyleCnt="7">
        <dgm:presLayoutVars>
          <dgm:chMax val="1"/>
          <dgm:bulletEnabled val="1"/>
        </dgm:presLayoutVars>
      </dgm:prSet>
      <dgm:spPr/>
    </dgm:pt>
    <dgm:pt modelId="{2DAF2C4D-6A8B-4A2A-96F3-719B3CDC3FBC}" type="pres">
      <dgm:prSet presAssocID="{9933B602-7F03-4E3C-829D-3EBA663C123B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73073EA6-B334-4862-A140-B08C25E0CBC1}" type="pres">
      <dgm:prSet presAssocID="{81003979-D8B5-4BAE-99F2-2FABF2CAE0DC}" presName="Name8" presStyleCnt="0"/>
      <dgm:spPr/>
    </dgm:pt>
    <dgm:pt modelId="{1E1EB88D-BCF3-4662-B7DE-06A5C239B7A7}" type="pres">
      <dgm:prSet presAssocID="{81003979-D8B5-4BAE-99F2-2FABF2CAE0DC}" presName="level" presStyleLbl="node1" presStyleIdx="2" presStyleCnt="7">
        <dgm:presLayoutVars>
          <dgm:chMax val="1"/>
          <dgm:bulletEnabled val="1"/>
        </dgm:presLayoutVars>
      </dgm:prSet>
      <dgm:spPr/>
    </dgm:pt>
    <dgm:pt modelId="{A0BE6477-7B11-41C7-A343-CD35E2DBF98D}" type="pres">
      <dgm:prSet presAssocID="{81003979-D8B5-4BAE-99F2-2FABF2CAE0DC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9422601A-08B4-4EB3-9FB7-3D0AD2A1E184}" type="pres">
      <dgm:prSet presAssocID="{FE007AFD-30D8-42FB-A026-5BDFD5064954}" presName="Name8" presStyleCnt="0"/>
      <dgm:spPr/>
    </dgm:pt>
    <dgm:pt modelId="{4CA922F8-33A9-4D7A-A4F8-2E94E8CE1F84}" type="pres">
      <dgm:prSet presAssocID="{FE007AFD-30D8-42FB-A026-5BDFD5064954}" presName="level" presStyleLbl="node1" presStyleIdx="3" presStyleCnt="7">
        <dgm:presLayoutVars>
          <dgm:chMax val="1"/>
          <dgm:bulletEnabled val="1"/>
        </dgm:presLayoutVars>
      </dgm:prSet>
      <dgm:spPr/>
    </dgm:pt>
    <dgm:pt modelId="{D9F9F95E-C789-4A69-8685-F22BB5B27AAE}" type="pres">
      <dgm:prSet presAssocID="{FE007AFD-30D8-42FB-A026-5BDFD5064954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C85CE7C2-CFD6-487C-AA40-9F95409D6AB8}" type="pres">
      <dgm:prSet presAssocID="{BF0E5CCA-96B9-4CD0-8FB6-540267263AD7}" presName="Name8" presStyleCnt="0"/>
      <dgm:spPr/>
    </dgm:pt>
    <dgm:pt modelId="{DE6133D5-1FD0-4AC6-948E-A0CC5EF09EF7}" type="pres">
      <dgm:prSet presAssocID="{BF0E5CCA-96B9-4CD0-8FB6-540267263AD7}" presName="level" presStyleLbl="node1" presStyleIdx="4" presStyleCnt="7">
        <dgm:presLayoutVars>
          <dgm:chMax val="1"/>
          <dgm:bulletEnabled val="1"/>
        </dgm:presLayoutVars>
      </dgm:prSet>
      <dgm:spPr/>
    </dgm:pt>
    <dgm:pt modelId="{283A11DE-EE47-4C2A-9960-A594E8713899}" type="pres">
      <dgm:prSet presAssocID="{BF0E5CCA-96B9-4CD0-8FB6-540267263AD7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69791169-0B42-4854-A852-C0A4A7964E1A}" type="pres">
      <dgm:prSet presAssocID="{0325171F-7346-4516-9FE2-959ED171BDAE}" presName="Name8" presStyleCnt="0"/>
      <dgm:spPr/>
    </dgm:pt>
    <dgm:pt modelId="{CF15CD50-35F3-45A2-A508-7AE354C7DF53}" type="pres">
      <dgm:prSet presAssocID="{0325171F-7346-4516-9FE2-959ED171BDAE}" presName="level" presStyleLbl="node1" presStyleIdx="5" presStyleCnt="7">
        <dgm:presLayoutVars>
          <dgm:chMax val="1"/>
          <dgm:bulletEnabled val="1"/>
        </dgm:presLayoutVars>
      </dgm:prSet>
      <dgm:spPr/>
    </dgm:pt>
    <dgm:pt modelId="{79EBC171-F390-4112-AA44-26F8DFBC3818}" type="pres">
      <dgm:prSet presAssocID="{0325171F-7346-4516-9FE2-959ED171BDAE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648AB5D8-9372-4714-B5CD-2F43412D6283}" type="pres">
      <dgm:prSet presAssocID="{A597DD6E-6C6B-4F96-95DE-12ACF0C9180F}" presName="Name8" presStyleCnt="0"/>
      <dgm:spPr/>
    </dgm:pt>
    <dgm:pt modelId="{5F6DE8D7-C255-44DC-8E13-FD1A0B7D7EC6}" type="pres">
      <dgm:prSet presAssocID="{A597DD6E-6C6B-4F96-95DE-12ACF0C9180F}" presName="level" presStyleLbl="node1" presStyleIdx="6" presStyleCnt="7">
        <dgm:presLayoutVars>
          <dgm:chMax val="1"/>
          <dgm:bulletEnabled val="1"/>
        </dgm:presLayoutVars>
      </dgm:prSet>
      <dgm:spPr/>
    </dgm:pt>
    <dgm:pt modelId="{CF6644AD-8125-477B-99E1-998C4183ACF8}" type="pres">
      <dgm:prSet presAssocID="{A597DD6E-6C6B-4F96-95DE-12ACF0C9180F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67044B00-AA37-4980-9BE7-D5788642B856}" type="presOf" srcId="{BF0E5CCA-96B9-4CD0-8FB6-540267263AD7}" destId="{DE6133D5-1FD0-4AC6-948E-A0CC5EF09EF7}" srcOrd="0" destOrd="0" presId="urn:microsoft.com/office/officeart/2005/8/layout/pyramid3"/>
    <dgm:cxn modelId="{55BF5202-2F30-41AD-8450-60C988B201B3}" type="presOf" srcId="{81003979-D8B5-4BAE-99F2-2FABF2CAE0DC}" destId="{A0BE6477-7B11-41C7-A343-CD35E2DBF98D}" srcOrd="1" destOrd="0" presId="urn:microsoft.com/office/officeart/2005/8/layout/pyramid3"/>
    <dgm:cxn modelId="{74646708-4270-4A2B-A904-61CB08B5560C}" srcId="{9B7910FD-9812-43F7-B4A2-A86AE6472B54}" destId="{A597DD6E-6C6B-4F96-95DE-12ACF0C9180F}" srcOrd="6" destOrd="0" parTransId="{2E914B1D-E27D-4E3F-8AA7-7A2C388D0FC3}" sibTransId="{C0C417AE-5FF6-4016-B4AC-300F959343EB}"/>
    <dgm:cxn modelId="{CA0B5C24-134A-4477-A13E-1A2B423C0B12}" type="presOf" srcId="{A597DD6E-6C6B-4F96-95DE-12ACF0C9180F}" destId="{CF6644AD-8125-477B-99E1-998C4183ACF8}" srcOrd="1" destOrd="0" presId="urn:microsoft.com/office/officeart/2005/8/layout/pyramid3"/>
    <dgm:cxn modelId="{0A431525-E173-4570-A9F7-761389EA6103}" type="presOf" srcId="{0325171F-7346-4516-9FE2-959ED171BDAE}" destId="{CF15CD50-35F3-45A2-A508-7AE354C7DF53}" srcOrd="0" destOrd="0" presId="urn:microsoft.com/office/officeart/2005/8/layout/pyramid3"/>
    <dgm:cxn modelId="{7B5E4926-75A1-42F1-8731-C17DD8CCF8AE}" type="presOf" srcId="{9933B602-7F03-4E3C-829D-3EBA663C123B}" destId="{2DAF2C4D-6A8B-4A2A-96F3-719B3CDC3FBC}" srcOrd="1" destOrd="0" presId="urn:microsoft.com/office/officeart/2005/8/layout/pyramid3"/>
    <dgm:cxn modelId="{5984FE31-15E0-434C-BBBF-3ECA46DF637F}" type="presOf" srcId="{FE007AFD-30D8-42FB-A026-5BDFD5064954}" destId="{D9F9F95E-C789-4A69-8685-F22BB5B27AAE}" srcOrd="1" destOrd="0" presId="urn:microsoft.com/office/officeart/2005/8/layout/pyramid3"/>
    <dgm:cxn modelId="{AC02C239-5533-4427-900F-833F6277C36A}" type="presOf" srcId="{BF0E5CCA-96B9-4CD0-8FB6-540267263AD7}" destId="{283A11DE-EE47-4C2A-9960-A594E8713899}" srcOrd="1" destOrd="0" presId="urn:microsoft.com/office/officeart/2005/8/layout/pyramid3"/>
    <dgm:cxn modelId="{DFE4FE42-8DBD-4F30-84C1-5C254A3AFDCA}" type="presOf" srcId="{FE007AFD-30D8-42FB-A026-5BDFD5064954}" destId="{4CA922F8-33A9-4D7A-A4F8-2E94E8CE1F84}" srcOrd="0" destOrd="0" presId="urn:microsoft.com/office/officeart/2005/8/layout/pyramid3"/>
    <dgm:cxn modelId="{18A99C65-B888-4193-BCF3-06994B6663B9}" srcId="{9B7910FD-9812-43F7-B4A2-A86AE6472B54}" destId="{0325171F-7346-4516-9FE2-959ED171BDAE}" srcOrd="5" destOrd="0" parTransId="{9C61C425-C7F4-45CB-8A4D-EF5961D16CAA}" sibTransId="{111B467E-274D-46E3-B4A2-09A77D2626E6}"/>
    <dgm:cxn modelId="{F7A79268-6721-43F2-9593-10319BAB5D3E}" type="presOf" srcId="{9B7910FD-9812-43F7-B4A2-A86AE6472B54}" destId="{BBBD7E29-67C3-46E7-BC82-F9939FA4BF5E}" srcOrd="0" destOrd="0" presId="urn:microsoft.com/office/officeart/2005/8/layout/pyramid3"/>
    <dgm:cxn modelId="{C1CA7569-C573-4AAB-AA00-8245119F6C94}" srcId="{9B7910FD-9812-43F7-B4A2-A86AE6472B54}" destId="{BF0E5CCA-96B9-4CD0-8FB6-540267263AD7}" srcOrd="4" destOrd="0" parTransId="{E8D23217-482A-4257-ABDB-A35E623FE009}" sibTransId="{CC06AAC4-A8E2-4545-9BFC-192E77112D0E}"/>
    <dgm:cxn modelId="{EDC0B454-515E-4691-AADE-2B12676091DA}" type="presOf" srcId="{CC8E7550-27C2-4F3B-82DC-207AE669A4C7}" destId="{DF414B33-88BD-4BF3-AA2A-AF1976BEB55E}" srcOrd="0" destOrd="0" presId="urn:microsoft.com/office/officeart/2005/8/layout/pyramid3"/>
    <dgm:cxn modelId="{882F5576-5D3B-48B1-A594-1B878A6E6F41}" type="presOf" srcId="{A597DD6E-6C6B-4F96-95DE-12ACF0C9180F}" destId="{5F6DE8D7-C255-44DC-8E13-FD1A0B7D7EC6}" srcOrd="0" destOrd="0" presId="urn:microsoft.com/office/officeart/2005/8/layout/pyramid3"/>
    <dgm:cxn modelId="{1AAC8779-5639-45E2-9874-54D7B905E9DA}" srcId="{9B7910FD-9812-43F7-B4A2-A86AE6472B54}" destId="{FE007AFD-30D8-42FB-A026-5BDFD5064954}" srcOrd="3" destOrd="0" parTransId="{62027093-0BD3-40EC-AF6C-B2DE3A4723F6}" sibTransId="{41D31693-F93C-416B-82D9-51464CB69BA9}"/>
    <dgm:cxn modelId="{84CF7494-4BE1-4881-B73E-85D6D0A83066}" srcId="{9B7910FD-9812-43F7-B4A2-A86AE6472B54}" destId="{9933B602-7F03-4E3C-829D-3EBA663C123B}" srcOrd="1" destOrd="0" parTransId="{ECCEA738-365C-4029-B42C-E55E3D3AA2E8}" sibTransId="{9231A199-20C9-4732-BA85-E68CB85CA7BA}"/>
    <dgm:cxn modelId="{FC243F95-307B-4BD8-82E6-671678AC852B}" type="presOf" srcId="{81003979-D8B5-4BAE-99F2-2FABF2CAE0DC}" destId="{1E1EB88D-BCF3-4662-B7DE-06A5C239B7A7}" srcOrd="0" destOrd="0" presId="urn:microsoft.com/office/officeart/2005/8/layout/pyramid3"/>
    <dgm:cxn modelId="{ABBEFE99-8158-41A9-878B-139149AC1F9E}" type="presOf" srcId="{CC8E7550-27C2-4F3B-82DC-207AE669A4C7}" destId="{BF1DBE76-CAB1-4CB6-89EE-6E9A737B645E}" srcOrd="1" destOrd="0" presId="urn:microsoft.com/office/officeart/2005/8/layout/pyramid3"/>
    <dgm:cxn modelId="{2A88ECA9-0910-4FBC-8CD9-91312F12BF12}" type="presOf" srcId="{0325171F-7346-4516-9FE2-959ED171BDAE}" destId="{79EBC171-F390-4112-AA44-26F8DFBC3818}" srcOrd="1" destOrd="0" presId="urn:microsoft.com/office/officeart/2005/8/layout/pyramid3"/>
    <dgm:cxn modelId="{9E904AAE-8744-44DB-BB3D-A27B89528717}" srcId="{9B7910FD-9812-43F7-B4A2-A86AE6472B54}" destId="{CC8E7550-27C2-4F3B-82DC-207AE669A4C7}" srcOrd="0" destOrd="0" parTransId="{F5042D7B-3511-44EA-ACD3-B47148610B47}" sibTransId="{B1A9E9E9-4655-4855-93EC-0301010BC1D5}"/>
    <dgm:cxn modelId="{482AE8DF-D2AB-4F1A-B1B0-EEF7B589DFB9}" type="presOf" srcId="{9933B602-7F03-4E3C-829D-3EBA663C123B}" destId="{EA0AF8F9-A38E-42FD-A5DA-40DEA8486552}" srcOrd="0" destOrd="0" presId="urn:microsoft.com/office/officeart/2005/8/layout/pyramid3"/>
    <dgm:cxn modelId="{F1857DE1-79A8-4E18-82EF-45B35DE6FB05}" srcId="{9B7910FD-9812-43F7-B4A2-A86AE6472B54}" destId="{81003979-D8B5-4BAE-99F2-2FABF2CAE0DC}" srcOrd="2" destOrd="0" parTransId="{E64A7F9D-867A-4D0C-BD75-E36CDE26F6A0}" sibTransId="{4B57690D-B215-4DD6-9A4B-C5D5454C053E}"/>
    <dgm:cxn modelId="{36055F6C-7764-4851-9644-9D3FD03D55AD}" type="presParOf" srcId="{BBBD7E29-67C3-46E7-BC82-F9939FA4BF5E}" destId="{1CE7C534-1A0A-4241-90FB-43BA9EC44B33}" srcOrd="0" destOrd="0" presId="urn:microsoft.com/office/officeart/2005/8/layout/pyramid3"/>
    <dgm:cxn modelId="{90B6D32C-5ED2-4817-A7BD-475DC79E84A1}" type="presParOf" srcId="{1CE7C534-1A0A-4241-90FB-43BA9EC44B33}" destId="{DF414B33-88BD-4BF3-AA2A-AF1976BEB55E}" srcOrd="0" destOrd="0" presId="urn:microsoft.com/office/officeart/2005/8/layout/pyramid3"/>
    <dgm:cxn modelId="{14FEC6D0-8787-4E52-A65D-2C5FD3B96D4B}" type="presParOf" srcId="{1CE7C534-1A0A-4241-90FB-43BA9EC44B33}" destId="{BF1DBE76-CAB1-4CB6-89EE-6E9A737B645E}" srcOrd="1" destOrd="0" presId="urn:microsoft.com/office/officeart/2005/8/layout/pyramid3"/>
    <dgm:cxn modelId="{76EBDE23-B74A-4395-BF59-677400C1C2C9}" type="presParOf" srcId="{BBBD7E29-67C3-46E7-BC82-F9939FA4BF5E}" destId="{1BDF9D92-31C3-45AA-8252-2E7B84F10CC1}" srcOrd="1" destOrd="0" presId="urn:microsoft.com/office/officeart/2005/8/layout/pyramid3"/>
    <dgm:cxn modelId="{C5282D93-053A-4433-A7AE-9D2737AF0ACE}" type="presParOf" srcId="{1BDF9D92-31C3-45AA-8252-2E7B84F10CC1}" destId="{EA0AF8F9-A38E-42FD-A5DA-40DEA8486552}" srcOrd="0" destOrd="0" presId="urn:microsoft.com/office/officeart/2005/8/layout/pyramid3"/>
    <dgm:cxn modelId="{8A4C7DA1-3FB0-4591-85B6-43BE78BF45D0}" type="presParOf" srcId="{1BDF9D92-31C3-45AA-8252-2E7B84F10CC1}" destId="{2DAF2C4D-6A8B-4A2A-96F3-719B3CDC3FBC}" srcOrd="1" destOrd="0" presId="urn:microsoft.com/office/officeart/2005/8/layout/pyramid3"/>
    <dgm:cxn modelId="{639321D9-6BA7-4CB8-A7BC-4D372CB02C1A}" type="presParOf" srcId="{BBBD7E29-67C3-46E7-BC82-F9939FA4BF5E}" destId="{73073EA6-B334-4862-A140-B08C25E0CBC1}" srcOrd="2" destOrd="0" presId="urn:microsoft.com/office/officeart/2005/8/layout/pyramid3"/>
    <dgm:cxn modelId="{07D8B0DF-034A-4BF5-A812-95A457A1D9B4}" type="presParOf" srcId="{73073EA6-B334-4862-A140-B08C25E0CBC1}" destId="{1E1EB88D-BCF3-4662-B7DE-06A5C239B7A7}" srcOrd="0" destOrd="0" presId="urn:microsoft.com/office/officeart/2005/8/layout/pyramid3"/>
    <dgm:cxn modelId="{F94BEDBC-8B4A-4F27-8A27-4EEE2883BE1C}" type="presParOf" srcId="{73073EA6-B334-4862-A140-B08C25E0CBC1}" destId="{A0BE6477-7B11-41C7-A343-CD35E2DBF98D}" srcOrd="1" destOrd="0" presId="urn:microsoft.com/office/officeart/2005/8/layout/pyramid3"/>
    <dgm:cxn modelId="{7BB8EA5E-70B7-4C38-BF57-4031F37A1215}" type="presParOf" srcId="{BBBD7E29-67C3-46E7-BC82-F9939FA4BF5E}" destId="{9422601A-08B4-4EB3-9FB7-3D0AD2A1E184}" srcOrd="3" destOrd="0" presId="urn:microsoft.com/office/officeart/2005/8/layout/pyramid3"/>
    <dgm:cxn modelId="{DAEC635D-A415-4E38-B52D-FBDBC9E913B4}" type="presParOf" srcId="{9422601A-08B4-4EB3-9FB7-3D0AD2A1E184}" destId="{4CA922F8-33A9-4D7A-A4F8-2E94E8CE1F84}" srcOrd="0" destOrd="0" presId="urn:microsoft.com/office/officeart/2005/8/layout/pyramid3"/>
    <dgm:cxn modelId="{B6E4470E-4A06-47CF-BB18-617687E1F5C4}" type="presParOf" srcId="{9422601A-08B4-4EB3-9FB7-3D0AD2A1E184}" destId="{D9F9F95E-C789-4A69-8685-F22BB5B27AAE}" srcOrd="1" destOrd="0" presId="urn:microsoft.com/office/officeart/2005/8/layout/pyramid3"/>
    <dgm:cxn modelId="{2F630257-93C2-47FB-999E-7C0E48629F1D}" type="presParOf" srcId="{BBBD7E29-67C3-46E7-BC82-F9939FA4BF5E}" destId="{C85CE7C2-CFD6-487C-AA40-9F95409D6AB8}" srcOrd="4" destOrd="0" presId="urn:microsoft.com/office/officeart/2005/8/layout/pyramid3"/>
    <dgm:cxn modelId="{454898E0-85D0-46E1-9628-590D361E6764}" type="presParOf" srcId="{C85CE7C2-CFD6-487C-AA40-9F95409D6AB8}" destId="{DE6133D5-1FD0-4AC6-948E-A0CC5EF09EF7}" srcOrd="0" destOrd="0" presId="urn:microsoft.com/office/officeart/2005/8/layout/pyramid3"/>
    <dgm:cxn modelId="{949D9D46-1EF9-4F33-8068-00A4A318656C}" type="presParOf" srcId="{C85CE7C2-CFD6-487C-AA40-9F95409D6AB8}" destId="{283A11DE-EE47-4C2A-9960-A594E8713899}" srcOrd="1" destOrd="0" presId="urn:microsoft.com/office/officeart/2005/8/layout/pyramid3"/>
    <dgm:cxn modelId="{E9B73852-A0CF-4586-9D6F-D03C8B0A1F68}" type="presParOf" srcId="{BBBD7E29-67C3-46E7-BC82-F9939FA4BF5E}" destId="{69791169-0B42-4854-A852-C0A4A7964E1A}" srcOrd="5" destOrd="0" presId="urn:microsoft.com/office/officeart/2005/8/layout/pyramid3"/>
    <dgm:cxn modelId="{AFDB6EC5-A729-4619-AC2E-6341A1952C1F}" type="presParOf" srcId="{69791169-0B42-4854-A852-C0A4A7964E1A}" destId="{CF15CD50-35F3-45A2-A508-7AE354C7DF53}" srcOrd="0" destOrd="0" presId="urn:microsoft.com/office/officeart/2005/8/layout/pyramid3"/>
    <dgm:cxn modelId="{51E1E42D-CAD5-471E-BB53-01F1D17EB16C}" type="presParOf" srcId="{69791169-0B42-4854-A852-C0A4A7964E1A}" destId="{79EBC171-F390-4112-AA44-26F8DFBC3818}" srcOrd="1" destOrd="0" presId="urn:microsoft.com/office/officeart/2005/8/layout/pyramid3"/>
    <dgm:cxn modelId="{541DA2B2-28A0-4098-A6F9-CA5A3A2FD36B}" type="presParOf" srcId="{BBBD7E29-67C3-46E7-BC82-F9939FA4BF5E}" destId="{648AB5D8-9372-4714-B5CD-2F43412D6283}" srcOrd="6" destOrd="0" presId="urn:microsoft.com/office/officeart/2005/8/layout/pyramid3"/>
    <dgm:cxn modelId="{0BA87C5C-8A29-45FE-AACA-E9B4151DE2BB}" type="presParOf" srcId="{648AB5D8-9372-4714-B5CD-2F43412D6283}" destId="{5F6DE8D7-C255-44DC-8E13-FD1A0B7D7EC6}" srcOrd="0" destOrd="0" presId="urn:microsoft.com/office/officeart/2005/8/layout/pyramid3"/>
    <dgm:cxn modelId="{9D8C33A3-B735-4C0A-8FD3-E0D4C1F69A99}" type="presParOf" srcId="{648AB5D8-9372-4714-B5CD-2F43412D6283}" destId="{CF6644AD-8125-477B-99E1-998C4183ACF8}" srcOrd="1" destOrd="0" presId="urn:microsoft.com/office/officeart/2005/8/layout/pyramid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FB20E1-E2C5-4FAD-A8AF-9F3820EAC623}">
      <dsp:nvSpPr>
        <dsp:cNvPr id="0" name=""/>
        <dsp:cNvSpPr/>
      </dsp:nvSpPr>
      <dsp:spPr>
        <a:xfrm>
          <a:off x="430069" y="677"/>
          <a:ext cx="1561288" cy="9367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>
              <a:latin typeface="Arial" panose="020B0604020202020204" pitchFamily="34" charset="0"/>
              <a:cs typeface="Arial" panose="020B0604020202020204" pitchFamily="34" charset="0"/>
            </a:rPr>
            <a:t>Nicola Daly – Head of Sustainability</a:t>
          </a:r>
          <a:endParaRPr lang="en-US" sz="1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30069" y="677"/>
        <a:ext cx="1561288" cy="936773"/>
      </dsp:txXfrm>
    </dsp:sp>
    <dsp:sp modelId="{FC8E589A-115B-4BA7-92D6-A10630520335}">
      <dsp:nvSpPr>
        <dsp:cNvPr id="0" name=""/>
        <dsp:cNvSpPr/>
      </dsp:nvSpPr>
      <dsp:spPr>
        <a:xfrm>
          <a:off x="2147487" y="677"/>
          <a:ext cx="1561288" cy="9367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>
              <a:latin typeface="Arial" panose="020B0604020202020204" pitchFamily="34" charset="0"/>
              <a:cs typeface="Arial" panose="020B0604020202020204" pitchFamily="34" charset="0"/>
            </a:rPr>
            <a:t>Joseph Levodo – Carbon and Energy Manager</a:t>
          </a:r>
          <a:endParaRPr lang="en-US" sz="1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147487" y="677"/>
        <a:ext cx="1561288" cy="936773"/>
      </dsp:txXfrm>
    </dsp:sp>
    <dsp:sp modelId="{00635D04-E5D5-477A-BA04-BDCFE5F9ECE8}">
      <dsp:nvSpPr>
        <dsp:cNvPr id="0" name=""/>
        <dsp:cNvSpPr/>
      </dsp:nvSpPr>
      <dsp:spPr>
        <a:xfrm>
          <a:off x="3864904" y="677"/>
          <a:ext cx="1561288" cy="9367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>
              <a:latin typeface="Arial" panose="020B0604020202020204" pitchFamily="34" charset="0"/>
              <a:cs typeface="Arial" panose="020B0604020202020204" pitchFamily="34" charset="0"/>
            </a:rPr>
            <a:t>Raquel </a:t>
          </a:r>
          <a:r>
            <a:rPr lang="en-GB" sz="1400" kern="1200" dirty="0" err="1">
              <a:latin typeface="Arial" panose="020B0604020202020204" pitchFamily="34" charset="0"/>
              <a:cs typeface="Arial" panose="020B0604020202020204" pitchFamily="34" charset="0"/>
            </a:rPr>
            <a:t>Quinteiro-Silva</a:t>
          </a:r>
          <a:r>
            <a:rPr lang="en-GB" sz="1400" kern="1200" dirty="0">
              <a:latin typeface="Arial" panose="020B0604020202020204" pitchFamily="34" charset="0"/>
              <a:cs typeface="Arial" panose="020B0604020202020204" pitchFamily="34" charset="0"/>
            </a:rPr>
            <a:t> – Energy and Sustainability Manager </a:t>
          </a:r>
          <a:endParaRPr lang="en-US" sz="1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864904" y="677"/>
        <a:ext cx="1561288" cy="936773"/>
      </dsp:txXfrm>
    </dsp:sp>
    <dsp:sp modelId="{BDB2CE31-F266-4541-9DA1-181B0F5C1E7F}">
      <dsp:nvSpPr>
        <dsp:cNvPr id="0" name=""/>
        <dsp:cNvSpPr/>
      </dsp:nvSpPr>
      <dsp:spPr>
        <a:xfrm>
          <a:off x="430069" y="1093579"/>
          <a:ext cx="1561288" cy="9367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>
              <a:latin typeface="Arial" panose="020B0604020202020204" pitchFamily="34" charset="0"/>
              <a:cs typeface="Arial" panose="020B0604020202020204" pitchFamily="34" charset="0"/>
            </a:rPr>
            <a:t>Lucy Raven – Sustainability Officer</a:t>
          </a:r>
          <a:endParaRPr lang="en-US" sz="1400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30069" y="1093579"/>
        <a:ext cx="1561288" cy="936773"/>
      </dsp:txXfrm>
    </dsp:sp>
    <dsp:sp modelId="{D2E2DB3A-99CC-47C9-9D6B-FBF3B35D14E0}">
      <dsp:nvSpPr>
        <dsp:cNvPr id="0" name=""/>
        <dsp:cNvSpPr/>
      </dsp:nvSpPr>
      <dsp:spPr>
        <a:xfrm>
          <a:off x="2147487" y="1093579"/>
          <a:ext cx="1561288" cy="9367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>
              <a:latin typeface="Arial" panose="020B0604020202020204" pitchFamily="34" charset="0"/>
              <a:cs typeface="Arial" panose="020B0604020202020204" pitchFamily="34" charset="0"/>
            </a:rPr>
            <a:t>Stewart Walsh – Sustainable Travel Officer </a:t>
          </a:r>
          <a:endParaRPr lang="en-US" sz="1400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147487" y="1093579"/>
        <a:ext cx="1561288" cy="936773"/>
      </dsp:txXfrm>
    </dsp:sp>
    <dsp:sp modelId="{4D3F3082-5BF7-436E-9A46-3870AC91780B}">
      <dsp:nvSpPr>
        <dsp:cNvPr id="0" name=""/>
        <dsp:cNvSpPr/>
      </dsp:nvSpPr>
      <dsp:spPr>
        <a:xfrm>
          <a:off x="3864904" y="1093579"/>
          <a:ext cx="1561288" cy="9367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>
              <a:latin typeface="Arial" panose="020B0604020202020204" pitchFamily="34" charset="0"/>
              <a:cs typeface="Arial" panose="020B0604020202020204" pitchFamily="34" charset="0"/>
            </a:rPr>
            <a:t>Nick White – Nature Recovery Ranger  </a:t>
          </a:r>
          <a:endParaRPr lang="en-US" sz="1400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864904" y="1093579"/>
        <a:ext cx="1561288" cy="936773"/>
      </dsp:txXfrm>
    </dsp:sp>
    <dsp:sp modelId="{4FF4FED4-FEB1-407C-8F25-5CB138EDCDAB}">
      <dsp:nvSpPr>
        <dsp:cNvPr id="0" name=""/>
        <dsp:cNvSpPr/>
      </dsp:nvSpPr>
      <dsp:spPr>
        <a:xfrm>
          <a:off x="1288778" y="2186481"/>
          <a:ext cx="1561288" cy="9367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>
              <a:latin typeface="Arial" panose="020B0604020202020204" pitchFamily="34" charset="0"/>
              <a:cs typeface="Arial" panose="020B0604020202020204" pitchFamily="34" charset="0"/>
            </a:rPr>
            <a:t>Paula O’Malley – Healing Arts Manager</a:t>
          </a:r>
          <a:endParaRPr lang="en-US" sz="1400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288778" y="2186481"/>
        <a:ext cx="1561288" cy="936773"/>
      </dsp:txXfrm>
    </dsp:sp>
    <dsp:sp modelId="{D4CC4414-11C2-4390-97F8-FBF08575DBA2}">
      <dsp:nvSpPr>
        <dsp:cNvPr id="0" name=""/>
        <dsp:cNvSpPr/>
      </dsp:nvSpPr>
      <dsp:spPr>
        <a:xfrm>
          <a:off x="3006195" y="2186481"/>
          <a:ext cx="1561288" cy="9367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>
              <a:latin typeface="Arial" panose="020B0604020202020204" pitchFamily="34" charset="0"/>
              <a:cs typeface="Arial" panose="020B0604020202020204" pitchFamily="34" charset="0"/>
            </a:rPr>
            <a:t>Yelyzaveta Gudzenko– Administration Assistant</a:t>
          </a:r>
          <a:endParaRPr lang="en-US" sz="1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006195" y="2186481"/>
        <a:ext cx="1561288" cy="93677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414B33-88BD-4BF3-AA2A-AF1976BEB55E}">
      <dsp:nvSpPr>
        <dsp:cNvPr id="0" name=""/>
        <dsp:cNvSpPr/>
      </dsp:nvSpPr>
      <dsp:spPr>
        <a:xfrm rot="10800000">
          <a:off x="0" y="0"/>
          <a:ext cx="6029324" cy="710292"/>
        </a:xfrm>
        <a:prstGeom prst="trapezoid">
          <a:avLst>
            <a:gd name="adj" fmla="val 60632"/>
          </a:avLst>
        </a:prstGeom>
        <a:solidFill>
          <a:schemeClr val="accent6">
            <a:lumMod val="50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4800" b="1" kern="1200">
              <a:solidFill>
                <a:schemeClr val="bg1"/>
              </a:solidFill>
            </a:rPr>
            <a:t>Prevention</a:t>
          </a:r>
        </a:p>
      </dsp:txBody>
      <dsp:txXfrm rot="-10800000">
        <a:off x="1055131" y="0"/>
        <a:ext cx="3919061" cy="710292"/>
      </dsp:txXfrm>
    </dsp:sp>
    <dsp:sp modelId="{EA0AF8F9-A38E-42FD-A5DA-40DEA8486552}">
      <dsp:nvSpPr>
        <dsp:cNvPr id="0" name=""/>
        <dsp:cNvSpPr/>
      </dsp:nvSpPr>
      <dsp:spPr>
        <a:xfrm rot="10800000">
          <a:off x="430666" y="710292"/>
          <a:ext cx="5167992" cy="710292"/>
        </a:xfrm>
        <a:prstGeom prst="trapezoid">
          <a:avLst>
            <a:gd name="adj" fmla="val 60632"/>
          </a:avLst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b="1" kern="1200" dirty="0">
              <a:solidFill>
                <a:schemeClr val="bg1"/>
              </a:solidFill>
            </a:rPr>
            <a:t>Digital Solutions</a:t>
          </a:r>
        </a:p>
      </dsp:txBody>
      <dsp:txXfrm rot="-10800000">
        <a:off x="1335064" y="710292"/>
        <a:ext cx="3359195" cy="710292"/>
      </dsp:txXfrm>
    </dsp:sp>
    <dsp:sp modelId="{1E1EB88D-BCF3-4662-B7DE-06A5C239B7A7}">
      <dsp:nvSpPr>
        <dsp:cNvPr id="0" name=""/>
        <dsp:cNvSpPr/>
      </dsp:nvSpPr>
      <dsp:spPr>
        <a:xfrm rot="10800000">
          <a:off x="861332" y="1420585"/>
          <a:ext cx="4306660" cy="710292"/>
        </a:xfrm>
        <a:prstGeom prst="trapezoid">
          <a:avLst>
            <a:gd name="adj" fmla="val 60632"/>
          </a:avLst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/>
            <a:t>Walking, Wheeling and Cycling - Active Travel</a:t>
          </a:r>
        </a:p>
      </dsp:txBody>
      <dsp:txXfrm rot="-10800000">
        <a:off x="1614997" y="1420585"/>
        <a:ext cx="2799329" cy="710292"/>
      </dsp:txXfrm>
    </dsp:sp>
    <dsp:sp modelId="{4CA922F8-33A9-4D7A-A4F8-2E94E8CE1F84}">
      <dsp:nvSpPr>
        <dsp:cNvPr id="0" name=""/>
        <dsp:cNvSpPr/>
      </dsp:nvSpPr>
      <dsp:spPr>
        <a:xfrm rot="10800000">
          <a:off x="1291998" y="2130878"/>
          <a:ext cx="3445328" cy="710292"/>
        </a:xfrm>
        <a:prstGeom prst="trapezoid">
          <a:avLst>
            <a:gd name="adj" fmla="val 60632"/>
          </a:avLst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/>
            <a:t>Public and shared transport</a:t>
          </a:r>
        </a:p>
      </dsp:txBody>
      <dsp:txXfrm rot="-10800000">
        <a:off x="1894930" y="2130878"/>
        <a:ext cx="2239463" cy="710292"/>
      </dsp:txXfrm>
    </dsp:sp>
    <dsp:sp modelId="{DE6133D5-1FD0-4AC6-948E-A0CC5EF09EF7}">
      <dsp:nvSpPr>
        <dsp:cNvPr id="0" name=""/>
        <dsp:cNvSpPr/>
      </dsp:nvSpPr>
      <dsp:spPr>
        <a:xfrm rot="10800000">
          <a:off x="1722664" y="2841171"/>
          <a:ext cx="2583996" cy="710292"/>
        </a:xfrm>
        <a:prstGeom prst="trapezoid">
          <a:avLst>
            <a:gd name="adj" fmla="val 60632"/>
          </a:avLst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>
              <a:solidFill>
                <a:schemeClr val="tx1"/>
              </a:solidFill>
            </a:rPr>
            <a:t>Electric vehicles and car sharing</a:t>
          </a:r>
        </a:p>
      </dsp:txBody>
      <dsp:txXfrm rot="-10800000">
        <a:off x="2174863" y="2841171"/>
        <a:ext cx="1679597" cy="710292"/>
      </dsp:txXfrm>
    </dsp:sp>
    <dsp:sp modelId="{CF15CD50-35F3-45A2-A508-7AE354C7DF53}">
      <dsp:nvSpPr>
        <dsp:cNvPr id="0" name=""/>
        <dsp:cNvSpPr/>
      </dsp:nvSpPr>
      <dsp:spPr>
        <a:xfrm rot="10800000">
          <a:off x="2153330" y="3551464"/>
          <a:ext cx="1722664" cy="710292"/>
        </a:xfrm>
        <a:prstGeom prst="trapezoid">
          <a:avLst>
            <a:gd name="adj" fmla="val 60632"/>
          </a:avLst>
        </a:prstGeom>
        <a:solidFill>
          <a:schemeClr val="accent6">
            <a:shade val="50000"/>
            <a:hueOff val="210528"/>
            <a:satOff val="-9203"/>
            <a:lumOff val="25121"/>
            <a:alphaOff val="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ICE (Internal Combustion Engine) vehicles and car sharing</a:t>
          </a:r>
        </a:p>
      </dsp:txBody>
      <dsp:txXfrm rot="-10800000">
        <a:off x="2454796" y="3551464"/>
        <a:ext cx="1119731" cy="710292"/>
      </dsp:txXfrm>
    </dsp:sp>
    <dsp:sp modelId="{5F6DE8D7-C255-44DC-8E13-FD1A0B7D7EC6}">
      <dsp:nvSpPr>
        <dsp:cNvPr id="0" name=""/>
        <dsp:cNvSpPr/>
      </dsp:nvSpPr>
      <dsp:spPr>
        <a:xfrm rot="10800000">
          <a:off x="2583996" y="4261757"/>
          <a:ext cx="861332" cy="710292"/>
        </a:xfrm>
        <a:prstGeom prst="trapezoid">
          <a:avLst>
            <a:gd name="adj" fmla="val 60632"/>
          </a:avLst>
        </a:pr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>
              <a:solidFill>
                <a:schemeClr val="tx1"/>
              </a:solidFill>
            </a:rPr>
            <a:t>Air</a:t>
          </a:r>
        </a:p>
      </dsp:txBody>
      <dsp:txXfrm rot="-10800000">
        <a:off x="2583996" y="4261757"/>
        <a:ext cx="861332" cy="7102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D5F006-5988-4A7D-AAA5-A5013AEFBC02}" type="datetimeFigureOut">
              <a:rPr lang="en-GB" smtClean="0"/>
              <a:t>18/05/2024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1725" y="1241425"/>
            <a:ext cx="4465638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77194"/>
            <a:ext cx="533527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FB02CE-7D7A-4664-9E71-AA14DC4316A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6456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b="1" dirty="0">
                <a:solidFill>
                  <a:srgbClr val="005CB9"/>
                </a:solidFill>
              </a:rPr>
              <a:t>Sustainability</a:t>
            </a:r>
          </a:p>
          <a:p>
            <a:pPr algn="ctr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b="1" dirty="0">
                <a:solidFill>
                  <a:srgbClr val="005CB9"/>
                </a:solidFill>
              </a:rPr>
              <a:t>&amp; Active Travel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FB02CE-7D7A-4664-9E71-AA14DC4316AE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72534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99F5-56E4-4254-B486-9D1E1D773B20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65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99F5-56E4-4254-B486-9D1E1D773B20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48659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99F5-56E4-4254-B486-9D1E1D773B20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31852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99F5-56E4-4254-B486-9D1E1D773B20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56701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99F5-56E4-4254-B486-9D1E1D773B20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62927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99F5-56E4-4254-B486-9D1E1D773B20}" type="slidenum">
              <a:rPr lang="en-GB" smtClean="0"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966037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99F5-56E4-4254-B486-9D1E1D773B20}" type="slidenum">
              <a:rPr lang="en-GB" smtClean="0"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792634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99F5-56E4-4254-B486-9D1E1D773B20}" type="slidenum">
              <a:rPr lang="en-GB" smtClean="0"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16476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99F5-56E4-4254-B486-9D1E1D773B20}" type="slidenum">
              <a:rPr lang="en-GB" smtClean="0"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70915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99F5-56E4-4254-B486-9D1E1D773B20}" type="slidenum">
              <a:rPr lang="en-GB" smtClean="0"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24011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+mj-lt"/>
              <a:buNone/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 name Stewart Walsh, since September last year I have been the sustainable travel officer for Liverpool University Hospital Foundation Trust and now Liverpool Women’s Hospital foundation trust.  Since 2007, I worked in active travel and behaviour change for the likes of Cycling UK,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Sustrans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Bikeright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Cycling Projects and Wheels for Wellbeing amongst others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99F5-56E4-4254-B486-9D1E1D773B20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76750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99F5-56E4-4254-B486-9D1E1D773B20}" type="slidenum">
              <a:rPr lang="en-GB" smtClean="0"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38845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99F5-56E4-4254-B486-9D1E1D773B20}" type="slidenum">
              <a:rPr lang="en-GB" smtClean="0"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22718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99F5-56E4-4254-B486-9D1E1D773B20}" type="slidenum">
              <a:rPr lang="en-GB" smtClean="0"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689860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99F5-56E4-4254-B486-9D1E1D773B20}" type="slidenum">
              <a:rPr lang="en-GB" smtClean="0"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877942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99F5-56E4-4254-B486-9D1E1D773B20}" type="slidenum">
              <a:rPr lang="en-GB" smtClean="0"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645131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13.	Lastly, we have focused a lot </a:t>
            </a:r>
            <a:r>
              <a:rPr lang="en-GB" dirty="0" err="1"/>
              <a:t>ofn</a:t>
            </a:r>
            <a:r>
              <a:rPr lang="en-GB" dirty="0"/>
              <a:t> supporting of staff, securing funding for over 30 events</a:t>
            </a:r>
          </a:p>
          <a:p>
            <a:r>
              <a:rPr lang="en-GB" dirty="0"/>
              <a:t>•	Created a new BUG group</a:t>
            </a:r>
          </a:p>
          <a:p>
            <a:r>
              <a:rPr lang="en-GB" dirty="0"/>
              <a:t>•	Opened new secure, </a:t>
            </a:r>
            <a:r>
              <a:rPr lang="en-GB" dirty="0" err="1"/>
              <a:t>cctv</a:t>
            </a:r>
            <a:r>
              <a:rPr lang="en-GB" dirty="0"/>
              <a:t> bike sheds</a:t>
            </a:r>
          </a:p>
          <a:p>
            <a:r>
              <a:rPr lang="en-GB" dirty="0"/>
              <a:t>•	And I’m also really excited to say we are setting up a CCC with local partners to support NHS staff and local communities.  This will also support other clubs such </a:t>
            </a:r>
            <a:r>
              <a:rPr lang="en-GB"/>
              <a:t>as SAVI </a:t>
            </a:r>
            <a:r>
              <a:rPr lang="en-GB" dirty="0"/>
              <a:t>northwest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FB02CE-7D7A-4664-9E71-AA14DC4316AE}" type="slidenum">
              <a:rPr lang="en-GB" smtClean="0"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091856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99F5-56E4-4254-B486-9D1E1D773B20}" type="slidenum">
              <a:rPr lang="en-GB" smtClean="0"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8376157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99F5-56E4-4254-B486-9D1E1D773B20}" type="slidenum">
              <a:rPr lang="en-GB" smtClean="0"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875214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99F5-56E4-4254-B486-9D1E1D773B20}" type="slidenum">
              <a:rPr lang="en-GB" smtClean="0"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060510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FB02CE-7D7A-4664-9E71-AA14DC4316AE}" type="slidenum">
              <a:rPr lang="en-GB" smtClean="0"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00908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+mj-lt"/>
              <a:buNone/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Today however I’m going to talk about, our strategy at LUHFT and work around sustainability and active travel, and what an anchor institution does to support local partners and communities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99F5-56E4-4254-B486-9D1E1D773B20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10244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 am part of a sustainability team which has grown over the last 18 months to support the increased focus on sustainability across the trust. We now have 8 members of staff covering a diverse range of work.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99F5-56E4-4254-B486-9D1E1D773B20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9686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99F5-56E4-4254-B486-9D1E1D773B20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2884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99F5-56E4-4254-B486-9D1E1D773B20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22376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99F5-56E4-4254-B486-9D1E1D773B20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81238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99F5-56E4-4254-B486-9D1E1D773B20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52761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99F5-56E4-4254-B486-9D1E1D773B20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468345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E93925-7905-4069-9522-42C6383F979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A525C-8F8B-42DC-8AF7-A5B1194771F9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957332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61185-04FD-49AE-A284-997630D12F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CF4E5-3C53-4A37-9EE0-A1EC33740EF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79235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5DE6B6-945F-4086-AC47-55EECD169ED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74DF4-31C9-4F1A-AA71-1DEC5B0D221A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609992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3E90C-2451-4881-BB40-F7AE244685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0DB28-2792-4348-B478-4FDBE63CD515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854094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E8FB7-F533-48EB-A46B-71843F7B8E8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152CB-2A6F-4A1C-82F1-94D45A91897F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464983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4010B7-C421-49D7-B179-48F686238CA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386D9-A98F-4E2C-AE1C-DD8DB7613188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798380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44D23-45B0-48EA-AD4E-D5620473DA1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0E4FA-C734-4BA0-901C-6E9FB382F53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912264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3AC987-B93C-40C2-86D0-76A3CBE783B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6C39B-B458-4A18-9AE9-C967E36F90B2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547524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1C0B9-C73C-40A3-812C-5839E4EB7D3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7FAB1-FAFE-4001-AAA0-65C1DBC8E2E9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597341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0A8DB0-D242-4DA8-AE9D-F557C3C352A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0EFE8-3B5C-4A04-B81F-2DA5FFE95A42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675246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6490A8-811A-471A-ACBF-7C65CD861FD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62F4F4-B559-43F0-81B3-853F5F43C0E8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37364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21C90-0404-49D3-8894-3DEE04A984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79D7F-8257-40AE-B9BF-C783647E124A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188910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03F1AC-EE96-4B92-8E09-882B0A75985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A157F9-08D3-48C2-81FD-2DF9D00BE372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136148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62A657-FD2B-4BBC-8107-600F061F5B8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DBA40-E5A4-47F4-A7DD-5BA0E2B542F1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528979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10097-9EAD-4498-8781-99981078F8E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2D181-F63E-4758-8DA1-E9DC7ECE2FC9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1120431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F4172-4751-47C2-B252-892009D8028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3DC6F-0388-4E47-9931-9D6205E3FE2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9557129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6DD984-ADB7-4047-9691-6E44E0C60CE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3E18A-F4CC-4CA9-BD82-CE22D4DB15E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905571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A9150-97BE-406B-8F4A-ABC32270BDD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E093B-BEBC-4B4C-B26F-6B010FDE6A5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97732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CC5A3-1979-46E1-98E2-0E5904712E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54471-EAD8-422D-AC41-551C7DFDCD9A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408459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211CD-94D4-4D65-8B5A-F76C400B6B7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0DE4E4-FECD-4094-BDCA-2567974B49B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2258961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1718F2-F4F1-4888-B6BA-6DCBBD3F0736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589E1-D11B-4F0F-B30F-159767BBB232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9412337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F2702-7CB0-47B1-8A83-D1C41132747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4725A3-C238-4BCA-8C55-AEBC26CE1C0F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98380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E8FDB-05FD-4915-88AE-55174066BCD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90B5FC-325F-4E84-A45C-5349FDD12B83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6150331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A920B-1CD3-4FFA-99F2-C2583339D25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014771-5782-4962-92DC-3875F6BC4AA9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6516229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39D29-C900-443C-AB0D-95C111328D0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B3223-F879-4F9C-B762-C4BFBFC947FB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671210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67E20-4325-49F1-B61D-D90F67D3738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110D5-B286-41A0-9B16-CBE2005858C2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1626594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49DCDC-4380-4270-A464-E9A02E09654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759E3C-AA10-4163-9168-BE6B6155265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14911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B79A9-F055-44A4-B04A-9ACEC058516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BE49E-0CC0-46D6-906F-DAA1EEFD62C8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348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A3B07-4244-4EA4-9E8B-D687D2578AE6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2BEE6-0B2B-442D-B012-ED3320B4952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08067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ED56E-082A-4B24-84C8-FDBF1BC4E6B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57460-6212-498F-81FB-97EFC9FB132B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5639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2E71B-676E-489D-A0D0-4012CCFD999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99824-8A6B-4E40-8890-98E7B1C7BAA3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63654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850EE-8088-43CA-BCF0-E097D82AC64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701B8-15A9-4D7E-80B8-749AE6CA6AD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0005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GB" noProof="0" dirty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E8C904-70B9-44D5-8202-5F19525F046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2E273-AEF3-41F6-A2AC-CC26F6D21F7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28003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A close up of a sign&#10;&#10;Description automatically generated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1925" y="130175"/>
            <a:ext cx="2495550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6" descr="Icon&#10;&#10;Description automatically generated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375739">
            <a:off x="-1538288" y="3455988"/>
            <a:ext cx="6097588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  <a:endParaRPr lang="en-US" altLang="en-US"/>
          </a:p>
        </p:txBody>
      </p:sp>
      <p:sp>
        <p:nvSpPr>
          <p:cNvPr id="1029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defTabSz="457200">
              <a:defRPr/>
            </a:pPr>
            <a:fld id="{7310EAFF-6FC8-411A-8EEC-52AC4608026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5/18/2024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defTabSz="457200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Arial" charset="0"/>
                <a:cs typeface="Arial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50A7150B-AF64-4CF5-B576-6991B9902E43}" type="slidenum">
              <a:rPr lang="en-US" altLang="en-US"/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-2524125" y="-1682750"/>
            <a:ext cx="2524125" cy="10123488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 rot="16200000">
            <a:off x="3613150" y="2874963"/>
            <a:ext cx="2524125" cy="10512425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 rot="10800000">
            <a:off x="9142413" y="-2782888"/>
            <a:ext cx="3086100" cy="10512426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 rot="5400000">
            <a:off x="3357563" y="-6807201"/>
            <a:ext cx="3086100" cy="10512425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037" name="Picture 8" descr="Logo&#10;&#10;Description automatically generated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5964238"/>
            <a:ext cx="1571625" cy="76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8612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7" descr="Icon&#10;&#10;Description automatically generated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514050">
            <a:off x="6474619" y="4780756"/>
            <a:ext cx="4292600" cy="364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  <a:endParaRPr lang="en-US" altLang="en-US"/>
          </a:p>
        </p:txBody>
      </p:sp>
      <p:sp>
        <p:nvSpPr>
          <p:cNvPr id="7172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defTabSz="457200">
              <a:defRPr/>
            </a:pPr>
            <a:fld id="{7FAA251D-1190-4BCB-9E9F-18C89119DBC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5/18/2024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defTabSz="457200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Arial" charset="0"/>
                <a:cs typeface="Arial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4CEECC59-689D-4A43-8F08-888B3E565C8E}" type="slidenum">
              <a:rPr lang="en-US" altLang="en-US"/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8" name="Rectangle 7"/>
          <p:cNvSpPr/>
          <p:nvPr userDrawn="1"/>
        </p:nvSpPr>
        <p:spPr>
          <a:xfrm rot="10800000">
            <a:off x="9144000" y="-3157538"/>
            <a:ext cx="5791200" cy="14870113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 rot="5400000">
            <a:off x="847725" y="-9218613"/>
            <a:ext cx="3543300" cy="14868526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-2524125" y="-1682750"/>
            <a:ext cx="2524125" cy="10123488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 rot="16200000">
            <a:off x="3613150" y="2874963"/>
            <a:ext cx="2524125" cy="10512425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 rot="10800000">
            <a:off x="9142413" y="-2782888"/>
            <a:ext cx="3086100" cy="10512426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 rot="5400000">
            <a:off x="3357563" y="-6807201"/>
            <a:ext cx="3086100" cy="10512425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8335963" y="254000"/>
            <a:ext cx="568325" cy="203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183" name="Picture 7" descr="A close up of a sign&#10;&#10;Description automatically generated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1925" y="130175"/>
            <a:ext cx="2495550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5462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Icon&#10;&#10;Description automatically generated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423531">
            <a:off x="-2447925" y="-1098550"/>
            <a:ext cx="14509750" cy="1232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  <a:endParaRPr lang="en-US" altLang="en-US"/>
          </a:p>
        </p:txBody>
      </p:sp>
      <p:sp>
        <p:nvSpPr>
          <p:cNvPr id="2052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defTabSz="457200">
              <a:defRPr/>
            </a:pPr>
            <a:fld id="{E4E3BBBD-09AF-41D8-B82E-E2B73434A40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5/18/2024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defTabSz="457200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Arial" charset="0"/>
                <a:cs typeface="Arial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45EC1012-7C6C-42FA-83FF-AEB93D935B14}" type="slidenum">
              <a:rPr lang="en-US" altLang="en-US"/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-2524125" y="-1682750"/>
            <a:ext cx="2524125" cy="10123488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 rot="16200000">
            <a:off x="1614487" y="3352801"/>
            <a:ext cx="6518275" cy="13550900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 rot="10800000">
            <a:off x="9142413" y="-2782888"/>
            <a:ext cx="3086100" cy="10512426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 userDrawn="1"/>
        </p:nvSpPr>
        <p:spPr>
          <a:xfrm rot="5400000">
            <a:off x="3357563" y="-6807201"/>
            <a:ext cx="3086100" cy="10512425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2060" name="Picture 15" descr="Logo&#10;&#10;Description automatically generated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5976938"/>
            <a:ext cx="1571625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1" name="Picture 7" descr="A close up of a sign&#10;&#10;Description automatically generated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1925" y="130175"/>
            <a:ext cx="2495550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4369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6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9.png"/><Relationship Id="rId5" Type="http://schemas.openxmlformats.org/officeDocument/2006/relationships/diagramLayout" Target="../diagrams/layout1.xml"/><Relationship Id="rId10" Type="http://schemas.openxmlformats.org/officeDocument/2006/relationships/image" Target="../media/image8.jpeg"/><Relationship Id="rId4" Type="http://schemas.openxmlformats.org/officeDocument/2006/relationships/diagramData" Target="../diagrams/data1.xml"/><Relationship Id="rId9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3"/>
          <p:cNvSpPr txBox="1">
            <a:spLocks noChangeArrowheads="1"/>
          </p:cNvSpPr>
          <p:nvPr/>
        </p:nvSpPr>
        <p:spPr bwMode="auto">
          <a:xfrm>
            <a:off x="792411" y="1844824"/>
            <a:ext cx="755917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4800" b="1" dirty="0">
                <a:solidFill>
                  <a:srgbClr val="005CB9"/>
                </a:solidFill>
              </a:rPr>
              <a:t>Sustainable Travel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C80EE59-BCA5-8D05-E2D8-A77FFC0B5A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0958" y="2957396"/>
            <a:ext cx="50117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400" dirty="0">
                <a:solidFill>
                  <a:srgbClr val="005CB9"/>
                </a:solidFill>
              </a:rPr>
              <a:t>May 2024</a:t>
            </a:r>
          </a:p>
        </p:txBody>
      </p:sp>
    </p:spTree>
    <p:extLst>
      <p:ext uri="{BB962C8B-B14F-4D97-AF65-F5344CB8AC3E}">
        <p14:creationId xmlns:p14="http://schemas.microsoft.com/office/powerpoint/2010/main" val="25891959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323528" y="548680"/>
            <a:ext cx="50117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400" b="1" dirty="0">
                <a:solidFill>
                  <a:srgbClr val="005CB9"/>
                </a:solidFill>
              </a:rPr>
              <a:t>Travel Hierarchy</a:t>
            </a: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98FCEFD5-B196-0BDD-EE51-44165EB11F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79957866"/>
              </p:ext>
            </p:extLst>
          </p:nvPr>
        </p:nvGraphicFramePr>
        <p:xfrm>
          <a:off x="1557337" y="1196752"/>
          <a:ext cx="6029325" cy="4972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456996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323528" y="548680"/>
            <a:ext cx="50117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400" b="1" dirty="0">
                <a:solidFill>
                  <a:srgbClr val="005CB9"/>
                </a:solidFill>
              </a:rPr>
              <a:t>Travel Survey report – June 2023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106FFC-A79B-8A0A-5E6C-F549654691E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351"/>
          <a:stretch/>
        </p:blipFill>
        <p:spPr>
          <a:xfrm>
            <a:off x="107504" y="1484784"/>
            <a:ext cx="8928992" cy="3392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1329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323528" y="548680"/>
            <a:ext cx="56166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400" b="1" dirty="0">
                <a:solidFill>
                  <a:srgbClr val="005CB9"/>
                </a:solidFill>
              </a:rPr>
              <a:t>LUHFT– Staff Heatmap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6D6F62E-7183-4CE7-C99E-77C44B4559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300"/>
          <a:stretch/>
        </p:blipFill>
        <p:spPr>
          <a:xfrm>
            <a:off x="288032" y="1412776"/>
            <a:ext cx="8567936" cy="358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0575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323528" y="548680"/>
            <a:ext cx="56166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400" b="1" dirty="0">
                <a:solidFill>
                  <a:srgbClr val="005CB9"/>
                </a:solidFill>
              </a:rPr>
              <a:t>Broadgreen Hospital – 20 min cycle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A1FE2F3-2C6F-C92D-BF1C-97E13A8B44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1148780"/>
            <a:ext cx="5270153" cy="5181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389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C271DCD-005F-886B-74FA-8DB5AD3D244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888" t="9790" r="31887" b="3757"/>
          <a:stretch/>
        </p:blipFill>
        <p:spPr>
          <a:xfrm>
            <a:off x="311035" y="1124744"/>
            <a:ext cx="5796644" cy="5418602"/>
          </a:xfrm>
          <a:prstGeom prst="rect">
            <a:avLst/>
          </a:prstGeom>
        </p:spPr>
      </p:pic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323528" y="548680"/>
            <a:ext cx="56166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400" b="1" dirty="0">
                <a:solidFill>
                  <a:srgbClr val="005CB9"/>
                </a:solidFill>
              </a:rPr>
              <a:t>Broadgreen Hospital – Staff Heatmap</a:t>
            </a:r>
          </a:p>
        </p:txBody>
      </p:sp>
      <p:sp>
        <p:nvSpPr>
          <p:cNvPr id="4" name="Flowchart: Connector 3">
            <a:extLst>
              <a:ext uri="{FF2B5EF4-FFF2-40B4-BE49-F238E27FC236}">
                <a16:creationId xmlns:a16="http://schemas.microsoft.com/office/drawing/2014/main" id="{B98720B3-BDA3-95CB-342B-9E91E4BC5D7B}"/>
              </a:ext>
            </a:extLst>
          </p:cNvPr>
          <p:cNvSpPr/>
          <p:nvPr/>
        </p:nvSpPr>
        <p:spPr>
          <a:xfrm>
            <a:off x="3383868" y="4005064"/>
            <a:ext cx="144016" cy="144016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Flowchart: Connector 4">
            <a:extLst>
              <a:ext uri="{FF2B5EF4-FFF2-40B4-BE49-F238E27FC236}">
                <a16:creationId xmlns:a16="http://schemas.microsoft.com/office/drawing/2014/main" id="{79755B48-B848-7213-C035-0D4332D8E475}"/>
              </a:ext>
            </a:extLst>
          </p:cNvPr>
          <p:cNvSpPr/>
          <p:nvPr/>
        </p:nvSpPr>
        <p:spPr>
          <a:xfrm>
            <a:off x="1835696" y="2492896"/>
            <a:ext cx="3240360" cy="3456384"/>
          </a:xfrm>
          <a:prstGeom prst="flowChartConnector">
            <a:avLst/>
          </a:prstGeom>
          <a:noFill/>
          <a:ln w="3810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5283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323528" y="548680"/>
            <a:ext cx="56166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400" b="1" dirty="0">
                <a:solidFill>
                  <a:srgbClr val="005CB9"/>
                </a:solidFill>
              </a:rPr>
              <a:t>Broadgreen Hospital – Staff Heatmap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B78965B-A634-C7C0-CF21-0FDA0344A9A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613" r="24692"/>
          <a:stretch/>
        </p:blipFill>
        <p:spPr>
          <a:xfrm>
            <a:off x="431540" y="1057150"/>
            <a:ext cx="5400600" cy="5466718"/>
          </a:xfrm>
          <a:prstGeom prst="rect">
            <a:avLst/>
          </a:prstGeom>
        </p:spPr>
      </p:pic>
      <p:sp>
        <p:nvSpPr>
          <p:cNvPr id="4" name="Flowchart: Connector 3">
            <a:extLst>
              <a:ext uri="{FF2B5EF4-FFF2-40B4-BE49-F238E27FC236}">
                <a16:creationId xmlns:a16="http://schemas.microsoft.com/office/drawing/2014/main" id="{B98720B3-BDA3-95CB-342B-9E91E4BC5D7B}"/>
              </a:ext>
            </a:extLst>
          </p:cNvPr>
          <p:cNvSpPr/>
          <p:nvPr/>
        </p:nvSpPr>
        <p:spPr>
          <a:xfrm>
            <a:off x="3373407" y="3970529"/>
            <a:ext cx="144016" cy="144016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Flowchart: Connector 4">
            <a:extLst>
              <a:ext uri="{FF2B5EF4-FFF2-40B4-BE49-F238E27FC236}">
                <a16:creationId xmlns:a16="http://schemas.microsoft.com/office/drawing/2014/main" id="{79755B48-B848-7213-C035-0D4332D8E475}"/>
              </a:ext>
            </a:extLst>
          </p:cNvPr>
          <p:cNvSpPr/>
          <p:nvPr/>
        </p:nvSpPr>
        <p:spPr>
          <a:xfrm>
            <a:off x="1238710" y="1844824"/>
            <a:ext cx="4413410" cy="4539442"/>
          </a:xfrm>
          <a:prstGeom prst="flowChartConnector">
            <a:avLst/>
          </a:prstGeom>
          <a:noFill/>
          <a:ln w="3810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4888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323528" y="548680"/>
            <a:ext cx="56166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400" b="1" dirty="0">
                <a:solidFill>
                  <a:srgbClr val="005CB9"/>
                </a:solidFill>
              </a:rPr>
              <a:t>Cycle to work Scheme</a:t>
            </a:r>
          </a:p>
        </p:txBody>
      </p:sp>
      <p:pic>
        <p:nvPicPr>
          <p:cNvPr id="6" name="Picture 5" descr="A person riding a bicycle&#10;&#10;Description automatically generated">
            <a:extLst>
              <a:ext uri="{FF2B5EF4-FFF2-40B4-BE49-F238E27FC236}">
                <a16:creationId xmlns:a16="http://schemas.microsoft.com/office/drawing/2014/main" id="{1D039616-28BC-A524-FB51-871EC61A32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812" y="1124744"/>
            <a:ext cx="3574475" cy="505558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83CD688-5CB2-F0C8-01B3-10365F60D3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0" y="1556792"/>
            <a:ext cx="3996157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GB" altLang="en-US" sz="2400" dirty="0">
                <a:solidFill>
                  <a:srgbClr val="005CB9"/>
                </a:solidFill>
              </a:rPr>
              <a:t>Since April 23</a:t>
            </a:r>
          </a:p>
          <a:p>
            <a:pPr marL="342900" indent="-342900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GB" altLang="en-US" sz="2400" dirty="0">
                <a:solidFill>
                  <a:srgbClr val="005CB9"/>
                </a:solidFill>
              </a:rPr>
              <a:t>115 certificates issued</a:t>
            </a:r>
          </a:p>
          <a:p>
            <a:pPr marL="342900" indent="-342900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GB" altLang="en-US" sz="2400" dirty="0">
                <a:solidFill>
                  <a:srgbClr val="005CB9"/>
                </a:solidFill>
              </a:rPr>
              <a:t>22 cancellations</a:t>
            </a:r>
          </a:p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GB" altLang="en-US" sz="2400" dirty="0">
              <a:solidFill>
                <a:srgbClr val="005CB9"/>
              </a:solidFill>
            </a:endParaRPr>
          </a:p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GB" altLang="en-US" sz="2400" dirty="0">
                <a:solidFill>
                  <a:srgbClr val="005CB9"/>
                </a:solidFill>
              </a:rPr>
              <a:t>596 since 2020</a:t>
            </a:r>
          </a:p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GB" altLang="en-US" sz="2400" dirty="0">
              <a:solidFill>
                <a:srgbClr val="005CB9"/>
              </a:solidFill>
            </a:endParaRPr>
          </a:p>
          <a:p>
            <a:pPr marL="342900" indent="-342900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GB" altLang="en-US" sz="2400" dirty="0">
              <a:solidFill>
                <a:srgbClr val="005CB9"/>
              </a:solidFill>
            </a:endParaRPr>
          </a:p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2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679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323528" y="548680"/>
            <a:ext cx="56166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400" b="1" dirty="0">
                <a:solidFill>
                  <a:srgbClr val="005CB9"/>
                </a:solidFill>
              </a:rPr>
              <a:t>Travel initiatives awareness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CF35F59-4586-1B96-9813-38F19161FE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50" y="1010345"/>
            <a:ext cx="76581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1816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323528" y="548680"/>
            <a:ext cx="56166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400" b="1" dirty="0">
                <a:solidFill>
                  <a:srgbClr val="005CB9"/>
                </a:solidFill>
              </a:rPr>
              <a:t>Hire schemes - VOI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8EE0F9-F56D-3DB1-AEF7-77BB6C2917AC}"/>
              </a:ext>
            </a:extLst>
          </p:cNvPr>
          <p:cNvSpPr txBox="1"/>
          <p:nvPr/>
        </p:nvSpPr>
        <p:spPr>
          <a:xfrm>
            <a:off x="799740" y="1196752"/>
            <a:ext cx="7544519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1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Aintree Hospital</a:t>
            </a:r>
            <a:endParaRPr lang="en-GB" sz="1800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GB" sz="1800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</a:p>
          <a:p>
            <a:r>
              <a:rPr lang="en-GB" sz="1800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Number of rides started between April 2023 and March 2024: 3,282</a:t>
            </a:r>
          </a:p>
          <a:p>
            <a:r>
              <a:rPr lang="en-GB" sz="1800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Number of rides finished between April 2023 and March 2024: 3,431</a:t>
            </a:r>
          </a:p>
          <a:p>
            <a:r>
              <a:rPr lang="en-GB" sz="1800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</a:p>
          <a:p>
            <a:r>
              <a:rPr lang="en-GB" sz="1800" b="1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Broadgreen Hospital</a:t>
            </a:r>
            <a:endParaRPr lang="en-GB" sz="1800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GB" sz="1800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</a:p>
          <a:p>
            <a:r>
              <a:rPr lang="en-GB" sz="1800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Number of rides started between April 2023 and March 2024: 2,404</a:t>
            </a:r>
          </a:p>
          <a:p>
            <a:r>
              <a:rPr lang="en-GB" sz="1800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Number of rides finished between April 2023 and March 2024: 2,577</a:t>
            </a:r>
          </a:p>
          <a:p>
            <a:r>
              <a:rPr lang="en-GB" sz="1800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</a:p>
          <a:p>
            <a:r>
              <a:rPr lang="en-GB" sz="1800" b="1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Royal Liverpool and Dental</a:t>
            </a:r>
            <a:endParaRPr lang="en-GB" sz="1800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GB" sz="1800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</a:p>
          <a:p>
            <a:r>
              <a:rPr lang="en-GB" sz="1800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Number of rides started between April 2023 and March 2024: 52,683</a:t>
            </a:r>
          </a:p>
          <a:p>
            <a:r>
              <a:rPr lang="en-GB" sz="1800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Number of rides finished between April 2023 and March 2024: 55,303</a:t>
            </a:r>
          </a:p>
        </p:txBody>
      </p:sp>
    </p:spTree>
    <p:extLst>
      <p:ext uri="{BB962C8B-B14F-4D97-AF65-F5344CB8AC3E}">
        <p14:creationId xmlns:p14="http://schemas.microsoft.com/office/powerpoint/2010/main" val="24950112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323528" y="548680"/>
            <a:ext cx="56166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400" b="1" dirty="0">
                <a:solidFill>
                  <a:srgbClr val="005CB9"/>
                </a:solidFill>
              </a:rPr>
              <a:t>Travel offers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AE4BC3-1E0E-EF2C-B5F5-8CE5D49F26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901" y="1124744"/>
            <a:ext cx="4515131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sz="1600" b="0" i="0" dirty="0">
                <a:solidFill>
                  <a:schemeClr val="accent1"/>
                </a:solidFill>
                <a:effectLst/>
                <a:latin typeface="Frutiger LT Pro"/>
              </a:rPr>
              <a:t>Staff who need to move between our three hospital sites during the working day can access a free shuttlebus which runs Monday – Friday. This is a hop on, hop off service with no booking required.</a:t>
            </a:r>
          </a:p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GB" altLang="en-US" sz="1600" dirty="0">
              <a:solidFill>
                <a:schemeClr val="accent1"/>
              </a:solidFill>
              <a:latin typeface="Frutiger LT Pro"/>
            </a:endParaRPr>
          </a:p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en-US" sz="1600" dirty="0">
                <a:solidFill>
                  <a:schemeClr val="accent1"/>
                </a:solidFill>
                <a:latin typeface="Frutiger LT Pro"/>
              </a:rPr>
              <a:t>Merseytravel annual passes – 12 months for the price of 12.  Looking to promote this through the new staff app.</a:t>
            </a:r>
          </a:p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GB" altLang="en-US" sz="1600" dirty="0">
              <a:solidFill>
                <a:schemeClr val="accent1"/>
              </a:solidFill>
              <a:latin typeface="Frutiger LT Pro"/>
            </a:endParaRPr>
          </a:p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en-US" sz="1600" dirty="0">
                <a:solidFill>
                  <a:schemeClr val="accent1"/>
                </a:solidFill>
                <a:latin typeface="Frutiger LT Pro"/>
              </a:rPr>
              <a:t>Arriva discounts for LUHFT staff – up to 25%</a:t>
            </a:r>
          </a:p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GB" altLang="en-US" sz="1600" dirty="0">
              <a:solidFill>
                <a:srgbClr val="231F20"/>
              </a:solidFill>
              <a:latin typeface="Frutiger LT Pro"/>
            </a:endParaRPr>
          </a:p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2400" dirty="0">
              <a:solidFill>
                <a:schemeClr val="accent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58B9DDF-4DCA-C054-E9E6-C6703C22D7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6986" y="1010097"/>
            <a:ext cx="3278046" cy="4651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068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6D23342-6B6C-449E-0B93-29E781D386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380" y="1007129"/>
            <a:ext cx="806323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4800" b="1" dirty="0">
                <a:solidFill>
                  <a:srgbClr val="005CB9"/>
                </a:solidFill>
              </a:rPr>
              <a:t>Sustainable Travel Officer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FCCCD2-C05A-F27F-D097-CB0079EA3D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6128" y="1838126"/>
            <a:ext cx="50117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400" dirty="0">
                <a:solidFill>
                  <a:srgbClr val="005CB9"/>
                </a:solidFill>
              </a:rPr>
              <a:t>Stewart Walsh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599BBF-5044-5F35-2565-D17D9124AC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4374" y="2363896"/>
            <a:ext cx="77552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400" dirty="0">
                <a:solidFill>
                  <a:srgbClr val="005CB9"/>
                </a:solidFill>
              </a:rPr>
              <a:t>Liverpool University Hospital Foundation Trust (LUHFT) &amp; </a:t>
            </a:r>
            <a:r>
              <a:rPr lang="en-GB" altLang="en-US" sz="2400" dirty="0">
                <a:solidFill>
                  <a:schemeClr val="accent1"/>
                </a:solidFill>
              </a:rPr>
              <a:t>Liverpool Women's NHS Foundation Trust (LWH)</a:t>
            </a:r>
            <a:endParaRPr lang="en-US" altLang="en-US" sz="2400" dirty="0">
              <a:solidFill>
                <a:schemeClr val="accent1"/>
              </a:solidFill>
            </a:endParaRPr>
          </a:p>
        </p:txBody>
      </p:sp>
      <p:pic>
        <p:nvPicPr>
          <p:cNvPr id="3" name="Picture 2" descr="A person wearing a hat&#10;&#10;Description automatically generated with medium confidence">
            <a:extLst>
              <a:ext uri="{FF2B5EF4-FFF2-40B4-BE49-F238E27FC236}">
                <a16:creationId xmlns:a16="http://schemas.microsoft.com/office/drawing/2014/main" id="{5D5EB9CC-5F55-5402-FAF2-359419D06D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592" y="3459629"/>
            <a:ext cx="1772816" cy="177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2390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323528" y="548680"/>
            <a:ext cx="50117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400" b="1" dirty="0">
                <a:solidFill>
                  <a:srgbClr val="005CB9"/>
                </a:solidFill>
              </a:rPr>
              <a:t>Travel Survey 2023 – car share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F33AC9B-9C23-AC57-8B40-0258BA55DFC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696"/>
          <a:stretch/>
        </p:blipFill>
        <p:spPr>
          <a:xfrm>
            <a:off x="1092807" y="1196752"/>
            <a:ext cx="6958386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9335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323528" y="548680"/>
            <a:ext cx="50117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400" b="1" dirty="0">
                <a:solidFill>
                  <a:srgbClr val="005CB9"/>
                </a:solidFill>
              </a:rPr>
              <a:t>Travel Survey 2023 – car share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09F38DC-40C1-05AD-88CB-29415FF51E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804" y="1340768"/>
            <a:ext cx="8100392" cy="4533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3547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323528" y="548680"/>
            <a:ext cx="56166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400" b="1" dirty="0">
                <a:solidFill>
                  <a:srgbClr val="005CB9"/>
                </a:solidFill>
              </a:rPr>
              <a:t>Hire schemes - VOI</a:t>
            </a:r>
          </a:p>
        </p:txBody>
      </p:sp>
      <p:pic>
        <p:nvPicPr>
          <p:cNvPr id="3" name="Picture 2" descr="A bicycle parked in front of a building&#10;&#10;Description automatically generated">
            <a:extLst>
              <a:ext uri="{FF2B5EF4-FFF2-40B4-BE49-F238E27FC236}">
                <a16:creationId xmlns:a16="http://schemas.microsoft.com/office/drawing/2014/main" id="{D6377DF7-750C-37B6-70D1-A9196326D9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98" y="1977684"/>
            <a:ext cx="3855058" cy="2902632"/>
          </a:xfrm>
          <a:prstGeom prst="rect">
            <a:avLst/>
          </a:prstGeom>
        </p:spPr>
      </p:pic>
      <p:pic>
        <p:nvPicPr>
          <p:cNvPr id="6" name="Picture 5" descr="A person riding a scooter with wings painted on the wall&#10;&#10;Description automatically generated">
            <a:extLst>
              <a:ext uri="{FF2B5EF4-FFF2-40B4-BE49-F238E27FC236}">
                <a16:creationId xmlns:a16="http://schemas.microsoft.com/office/drawing/2014/main" id="{F4001D89-D791-224F-D1ED-35078FE0B51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894" y="1977684"/>
            <a:ext cx="4353948" cy="290263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AE4BC3-1E0E-EF2C-B5F5-8CE5D49F26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158" y="1268760"/>
            <a:ext cx="850532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GB" altLang="en-US" sz="1600" dirty="0">
                <a:solidFill>
                  <a:srgbClr val="005CB9"/>
                </a:solidFill>
              </a:rPr>
              <a:t>Working with VOI on creating dedicated areas at Aintree and Broadgreen Hospitals</a:t>
            </a:r>
          </a:p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GB" altLang="en-US" sz="2400" dirty="0">
              <a:solidFill>
                <a:srgbClr val="005CB9"/>
              </a:solidFill>
            </a:endParaRPr>
          </a:p>
          <a:p>
            <a:pPr marL="342900" indent="-342900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GB" altLang="en-US" sz="2400" dirty="0">
              <a:solidFill>
                <a:srgbClr val="005CB9"/>
              </a:solidFill>
            </a:endParaRPr>
          </a:p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2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3542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323528" y="548680"/>
            <a:ext cx="50117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400" b="1" dirty="0">
                <a:solidFill>
                  <a:srgbClr val="005CB9"/>
                </a:solidFill>
              </a:rPr>
              <a:t>Net Zero roadmap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5CBAAC9-321D-C3A1-61F0-71353EFA65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142338"/>
            <a:ext cx="8172400" cy="4573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4852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323528" y="548680"/>
            <a:ext cx="56166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400" b="1" dirty="0">
                <a:solidFill>
                  <a:srgbClr val="005CB9"/>
                </a:solidFill>
              </a:rPr>
              <a:t>Staff car leasing scheme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AE4BC3-1E0E-EF2C-B5F5-8CE5D49F26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9519" y="1268760"/>
            <a:ext cx="526496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GB" altLang="en-US" sz="2400" dirty="0">
                <a:solidFill>
                  <a:srgbClr val="005CB9"/>
                </a:solidFill>
              </a:rPr>
              <a:t>Numbers since July – Dec  2023</a:t>
            </a:r>
          </a:p>
          <a:p>
            <a:pPr marL="342900" indent="-342900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GB" altLang="en-US" sz="2400" dirty="0">
              <a:solidFill>
                <a:srgbClr val="005CB9"/>
              </a:solidFill>
            </a:endParaRPr>
          </a:p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2400" dirty="0">
              <a:solidFill>
                <a:schemeClr val="accent1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BFF14C0-2A36-53DA-8598-F52B5FC184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3734937"/>
              </p:ext>
            </p:extLst>
          </p:nvPr>
        </p:nvGraphicFramePr>
        <p:xfrm>
          <a:off x="935596" y="2056755"/>
          <a:ext cx="7272808" cy="356133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8008">
                  <a:extLst>
                    <a:ext uri="{9D8B030D-6E8A-4147-A177-3AD203B41FA5}">
                      <a16:colId xmlns:a16="http://schemas.microsoft.com/office/drawing/2014/main" val="1147951606"/>
                    </a:ext>
                  </a:extLst>
                </a:gridCol>
                <a:gridCol w="1542717">
                  <a:extLst>
                    <a:ext uri="{9D8B030D-6E8A-4147-A177-3AD203B41FA5}">
                      <a16:colId xmlns:a16="http://schemas.microsoft.com/office/drawing/2014/main" val="112292056"/>
                    </a:ext>
                  </a:extLst>
                </a:gridCol>
                <a:gridCol w="1460071">
                  <a:extLst>
                    <a:ext uri="{9D8B030D-6E8A-4147-A177-3AD203B41FA5}">
                      <a16:colId xmlns:a16="http://schemas.microsoft.com/office/drawing/2014/main" val="1537076114"/>
                    </a:ext>
                  </a:extLst>
                </a:gridCol>
                <a:gridCol w="1391199">
                  <a:extLst>
                    <a:ext uri="{9D8B030D-6E8A-4147-A177-3AD203B41FA5}">
                      <a16:colId xmlns:a16="http://schemas.microsoft.com/office/drawing/2014/main" val="1175626214"/>
                    </a:ext>
                  </a:extLst>
                </a:gridCol>
                <a:gridCol w="1170813">
                  <a:extLst>
                    <a:ext uri="{9D8B030D-6E8A-4147-A177-3AD203B41FA5}">
                      <a16:colId xmlns:a16="http://schemas.microsoft.com/office/drawing/2014/main" val="2831072235"/>
                    </a:ext>
                  </a:extLst>
                </a:gridCol>
              </a:tblGrid>
              <a:tr h="36136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100" u="none" strike="noStrike">
                          <a:effectLst/>
                        </a:rPr>
                        <a:t>Month </a:t>
                      </a:r>
                      <a:endParaRPr lang="en-GB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100" u="none" strike="noStrike" dirty="0">
                          <a:effectLst/>
                        </a:rPr>
                        <a:t>EV</a:t>
                      </a:r>
                      <a:endParaRPr lang="en-GB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100" u="none" strike="noStrike" dirty="0">
                          <a:effectLst/>
                        </a:rPr>
                        <a:t>ULEV</a:t>
                      </a:r>
                      <a:endParaRPr lang="en-GB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100" u="none" strike="noStrike">
                          <a:effectLst/>
                        </a:rPr>
                        <a:t>Petrol </a:t>
                      </a:r>
                      <a:endParaRPr lang="en-GB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480891"/>
                  </a:ext>
                </a:extLst>
              </a:tr>
              <a:tr h="6703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u="none" strike="noStrike">
                          <a:effectLst/>
                        </a:rPr>
                        <a:t>75-127g CO2e</a:t>
                      </a:r>
                      <a:endParaRPr lang="en-GB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u="none" strike="noStrike">
                          <a:effectLst/>
                        </a:rPr>
                        <a:t>&gt;127gCO2e</a:t>
                      </a:r>
                      <a:endParaRPr lang="en-GB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653329891"/>
                  </a:ext>
                </a:extLst>
              </a:tr>
              <a:tr h="36136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July 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u="none" strike="noStrike">
                          <a:effectLst/>
                        </a:rPr>
                        <a:t>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055805255"/>
                  </a:ext>
                </a:extLst>
              </a:tr>
              <a:tr h="36136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August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u="none" strike="noStrike">
                          <a:effectLst/>
                        </a:rPr>
                        <a:t>24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436881373"/>
                  </a:ext>
                </a:extLst>
              </a:tr>
              <a:tr h="36136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September 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u="none" strike="noStrike">
                          <a:effectLst/>
                        </a:rPr>
                        <a:t>40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6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051618000"/>
                  </a:ext>
                </a:extLst>
              </a:tr>
              <a:tr h="36136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October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u="none" strike="noStrike">
                          <a:effectLst/>
                        </a:rPr>
                        <a:t>36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13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9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613098621"/>
                  </a:ext>
                </a:extLst>
              </a:tr>
              <a:tr h="36136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November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u="none" strike="noStrike">
                          <a:effectLst/>
                        </a:rPr>
                        <a:t>43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91984058"/>
                  </a:ext>
                </a:extLst>
              </a:tr>
              <a:tr h="36136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December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u="none" strike="noStrike">
                          <a:effectLst/>
                        </a:rPr>
                        <a:t>45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3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855874139"/>
                  </a:ext>
                </a:extLst>
              </a:tr>
              <a:tr h="36136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u="none" strike="noStrike" dirty="0">
                          <a:effectLst/>
                        </a:rPr>
                        <a:t>Total 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u="none" strike="noStrike">
                          <a:effectLst/>
                        </a:rPr>
                        <a:t>214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u="none" strike="noStrike">
                          <a:effectLst/>
                        </a:rPr>
                        <a:t>48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u="none" strike="noStrike">
                          <a:effectLst/>
                        </a:rPr>
                        <a:t>29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u="none" strike="noStrike" dirty="0">
                          <a:effectLst/>
                        </a:rPr>
                        <a:t>8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8120892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58031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0AC69B-446E-4FAB-BAEF-E377D8ECB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911846" cy="1212315"/>
          </a:xfrm>
        </p:spPr>
        <p:txBody>
          <a:bodyPr vert="horz" lIns="91440" tIns="45720" rIns="91440" bIns="45720" rtlCol="0" anchor="b">
            <a:normAutofit/>
          </a:bodyPr>
          <a:lstStyle/>
          <a:p>
            <a:pPr eaLnBrk="1" hangingPunct="1"/>
            <a:r>
              <a:rPr lang="en-US" sz="3500" b="1" kern="1200" dirty="0">
                <a:solidFill>
                  <a:schemeClr val="accent1"/>
                </a:solidFill>
              </a:rPr>
              <a:t>Last year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47578301-DF42-46BB-A404-7C2C2272E3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30210" y="1701532"/>
            <a:ext cx="7810286" cy="0"/>
          </a:xfrm>
          <a:prstGeom prst="line">
            <a:avLst/>
          </a:prstGeom>
          <a:ln w="19050">
            <a:solidFill>
              <a:srgbClr val="3B51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071110-D61A-E7CE-129E-1482113DF891}"/>
              </a:ext>
            </a:extLst>
          </p:cNvPr>
          <p:cNvSpPr txBox="1">
            <a:spLocks/>
          </p:cNvSpPr>
          <p:nvPr/>
        </p:nvSpPr>
        <p:spPr bwMode="auto">
          <a:xfrm>
            <a:off x="628650" y="1825625"/>
            <a:ext cx="2862072" cy="42774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rtlCol="0" anchorCtr="0" compatLnSpc="1">
            <a:prstTxWarp prst="textNoShape">
              <a:avLst/>
            </a:prstTxWarp>
            <a:norm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Clr>
                <a:srgbClr val="3B516A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</a:rPr>
              <a:t>Over 100 events</a:t>
            </a:r>
          </a:p>
          <a:p>
            <a:pPr eaLnBrk="1" hangingPunct="1">
              <a:buClr>
                <a:srgbClr val="3B516A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</a:rPr>
              <a:t>Bicycle User Group with 200 members</a:t>
            </a:r>
          </a:p>
          <a:p>
            <a:pPr eaLnBrk="1" hangingPunct="1">
              <a:buClr>
                <a:srgbClr val="3B516A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</a:rPr>
              <a:t>Our first ‘Bicycle Champion’</a:t>
            </a:r>
          </a:p>
          <a:p>
            <a:pPr eaLnBrk="1" hangingPunct="1">
              <a:buClr>
                <a:srgbClr val="3B516A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</a:rPr>
              <a:t>NHS Community Cycle Club</a:t>
            </a:r>
          </a:p>
          <a:p>
            <a:pPr eaLnBrk="1" hangingPunct="1">
              <a:buClr>
                <a:srgbClr val="3B516A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</a:rPr>
              <a:t>Supporting local groups and organisations</a:t>
            </a:r>
          </a:p>
          <a:p>
            <a:pPr eaLnBrk="1" hangingPunct="1">
              <a:buClr>
                <a:srgbClr val="3B516A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</a:rPr>
              <a:t>Increased Bike storage</a:t>
            </a:r>
          </a:p>
          <a:p>
            <a:pPr eaLnBrk="1" hangingPunct="1">
              <a:buClr>
                <a:srgbClr val="3B516A"/>
              </a:buClr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1"/>
              </a:solidFill>
            </a:endParaRPr>
          </a:p>
          <a:p>
            <a:pPr eaLnBrk="1" hangingPunct="1">
              <a:buClr>
                <a:srgbClr val="3B516A"/>
              </a:buClr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1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DB346E3-7E8A-4B88-AC2E-34BC144C5E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90753" y="1954795"/>
            <a:ext cx="954017" cy="1479588"/>
          </a:xfrm>
          <a:prstGeom prst="rect">
            <a:avLst/>
          </a:prstGeom>
          <a:solidFill>
            <a:srgbClr val="3B51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 descr="A group of people on bicycles&#10;&#10;Description automatically generated with low confidence">
            <a:extLst>
              <a:ext uri="{FF2B5EF4-FFF2-40B4-BE49-F238E27FC236}">
                <a16:creationId xmlns:a16="http://schemas.microsoft.com/office/drawing/2014/main" id="{8D5CB971-5866-977D-8DD5-625A14403DF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98" r="19080" b="2"/>
          <a:stretch/>
        </p:blipFill>
        <p:spPr>
          <a:xfrm>
            <a:off x="3748435" y="3599248"/>
            <a:ext cx="2796335" cy="2220928"/>
          </a:xfrm>
          <a:prstGeom prst="rect">
            <a:avLst/>
          </a:prstGeom>
        </p:spPr>
      </p:pic>
      <p:pic>
        <p:nvPicPr>
          <p:cNvPr id="15" name="Picture 14" descr="A picture containing person, indoor&#10;&#10;Description automatically generated">
            <a:extLst>
              <a:ext uri="{FF2B5EF4-FFF2-40B4-BE49-F238E27FC236}">
                <a16:creationId xmlns:a16="http://schemas.microsoft.com/office/drawing/2014/main" id="{AF3CD656-D780-9515-316E-4F07B7A4D67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55" r="-4" b="1114"/>
          <a:stretch/>
        </p:blipFill>
        <p:spPr>
          <a:xfrm rot="5400000">
            <a:off x="5630785" y="2990492"/>
            <a:ext cx="3866172" cy="1796902"/>
          </a:xfrm>
          <a:prstGeom prst="rect">
            <a:avLst/>
          </a:prstGeom>
        </p:spPr>
      </p:pic>
      <p:pic>
        <p:nvPicPr>
          <p:cNvPr id="18" name="Picture 17" descr="A picture containing fence, metal, gate, railing&#10;&#10;Description automatically generated">
            <a:extLst>
              <a:ext uri="{FF2B5EF4-FFF2-40B4-BE49-F238E27FC236}">
                <a16:creationId xmlns:a16="http://schemas.microsoft.com/office/drawing/2014/main" id="{2F8B71CD-A213-C57E-925A-1DFC95F19C3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97" t="-167" r="21492" b="38625"/>
          <a:stretch/>
        </p:blipFill>
        <p:spPr>
          <a:xfrm>
            <a:off x="3748435" y="1955857"/>
            <a:ext cx="2796335" cy="147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4780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323528" y="548680"/>
            <a:ext cx="50117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400" b="1" dirty="0">
                <a:solidFill>
                  <a:srgbClr val="005CB9"/>
                </a:solidFill>
              </a:rPr>
              <a:t>Cycle facilities</a:t>
            </a:r>
          </a:p>
        </p:txBody>
      </p:sp>
      <p:pic>
        <p:nvPicPr>
          <p:cNvPr id="4" name="Picture 3" descr="A large metal cage with many bikes in it&#10;&#10;Description automatically generated">
            <a:extLst>
              <a:ext uri="{FF2B5EF4-FFF2-40B4-BE49-F238E27FC236}">
                <a16:creationId xmlns:a16="http://schemas.microsoft.com/office/drawing/2014/main" id="{FA76D9E9-28E4-D776-DFB3-0BCDB834D10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1" t="25850" r="11413" b="1701"/>
          <a:stretch/>
        </p:blipFill>
        <p:spPr>
          <a:xfrm>
            <a:off x="611560" y="2835583"/>
            <a:ext cx="4219649" cy="3001606"/>
          </a:xfrm>
          <a:prstGeom prst="rect">
            <a:avLst/>
          </a:prstGeom>
        </p:spPr>
      </p:pic>
      <p:pic>
        <p:nvPicPr>
          <p:cNvPr id="6" name="Picture 5" descr="A blue and white gas station&#10;&#10;Description automatically generated">
            <a:extLst>
              <a:ext uri="{FF2B5EF4-FFF2-40B4-BE49-F238E27FC236}">
                <a16:creationId xmlns:a16="http://schemas.microsoft.com/office/drawing/2014/main" id="{08BDAA01-90DE-3263-A5E8-5031D5BF88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136063" y="1640801"/>
            <a:ext cx="3552394" cy="266429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585C215-D044-72AD-45B0-B952519D6954}"/>
              </a:ext>
            </a:extLst>
          </p:cNvPr>
          <p:cNvSpPr txBox="1"/>
          <p:nvPr/>
        </p:nvSpPr>
        <p:spPr>
          <a:xfrm>
            <a:off x="407478" y="1196752"/>
            <a:ext cx="501173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1800" b="0" i="0" dirty="0">
                <a:solidFill>
                  <a:schemeClr val="accent1"/>
                </a:solidFill>
                <a:effectLst/>
                <a:latin typeface="Frutiger LT Pro"/>
              </a:rPr>
              <a:t>Increased cycle storage across all Hospital sites</a:t>
            </a:r>
          </a:p>
          <a:p>
            <a:pPr marL="285750" indent="-285750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en-US" dirty="0">
                <a:solidFill>
                  <a:schemeClr val="accent1"/>
                </a:solidFill>
                <a:latin typeface="Frutiger LT Pro"/>
              </a:rPr>
              <a:t>Added bike repair stands</a:t>
            </a:r>
          </a:p>
          <a:p>
            <a:pPr marL="285750" indent="-285750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en-US" sz="1800" dirty="0">
                <a:solidFill>
                  <a:schemeClr val="accent1"/>
                </a:solidFill>
                <a:latin typeface="Frutiger LT Pro"/>
              </a:rPr>
              <a:t>Completing audit of current facilities</a:t>
            </a:r>
          </a:p>
          <a:p>
            <a:pPr marL="285750" indent="-285750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en-US" sz="1800" dirty="0">
                <a:solidFill>
                  <a:schemeClr val="accent1"/>
                </a:solidFill>
                <a:latin typeface="Frutiger LT Pro"/>
              </a:rPr>
              <a:t>Developing proposals for cycling hubs</a:t>
            </a:r>
          </a:p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GB" altLang="en-US" sz="1800" dirty="0">
              <a:solidFill>
                <a:srgbClr val="231F20"/>
              </a:solidFill>
              <a:latin typeface="Frutiger LT Pro"/>
            </a:endParaRPr>
          </a:p>
        </p:txBody>
      </p:sp>
    </p:spTree>
    <p:extLst>
      <p:ext uri="{BB962C8B-B14F-4D97-AF65-F5344CB8AC3E}">
        <p14:creationId xmlns:p14="http://schemas.microsoft.com/office/powerpoint/2010/main" val="21961920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323528" y="548680"/>
            <a:ext cx="61206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400" b="1" dirty="0">
                <a:solidFill>
                  <a:srgbClr val="005CB9"/>
                </a:solidFill>
              </a:rPr>
              <a:t>Liverpool NHS Community Cycle Club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585C215-D044-72AD-45B0-B952519D6954}"/>
              </a:ext>
            </a:extLst>
          </p:cNvPr>
          <p:cNvSpPr txBox="1"/>
          <p:nvPr/>
        </p:nvSpPr>
        <p:spPr>
          <a:xfrm>
            <a:off x="407478" y="1196752"/>
            <a:ext cx="4464495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1600" b="0" i="0" dirty="0">
                <a:solidFill>
                  <a:schemeClr val="accent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20+ rides</a:t>
            </a:r>
          </a:p>
          <a:p>
            <a:pPr marL="285750" indent="-285750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en-US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 participants</a:t>
            </a:r>
          </a:p>
          <a:p>
            <a:pPr marL="285750" indent="-285750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en-US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Ride leader courses</a:t>
            </a:r>
          </a:p>
          <a:p>
            <a:pPr marL="285750" indent="-285750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en-US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Supporting local clubs and organisations</a:t>
            </a:r>
          </a:p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GB" altLang="en-US" sz="1800" dirty="0">
              <a:solidFill>
                <a:srgbClr val="231F20"/>
              </a:solidFill>
              <a:latin typeface="Frutiger LT Pro"/>
            </a:endParaRPr>
          </a:p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GB" altLang="en-US" sz="1800" dirty="0">
              <a:solidFill>
                <a:srgbClr val="231F20"/>
              </a:solidFill>
              <a:latin typeface="Frutiger LT Pro"/>
            </a:endParaRPr>
          </a:p>
        </p:txBody>
      </p:sp>
      <p:pic>
        <p:nvPicPr>
          <p:cNvPr id="3" name="Picture 2" descr="A group of people standing in front of a mural&#10;&#10;Description automatically generated">
            <a:extLst>
              <a:ext uri="{FF2B5EF4-FFF2-40B4-BE49-F238E27FC236}">
                <a16:creationId xmlns:a16="http://schemas.microsoft.com/office/drawing/2014/main" id="{B7DE21E8-0BD9-7BF9-E2FE-2D8703D41A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209948"/>
            <a:ext cx="2940363" cy="3907459"/>
          </a:xfrm>
          <a:prstGeom prst="rect">
            <a:avLst/>
          </a:prstGeom>
        </p:spPr>
      </p:pic>
      <p:pic>
        <p:nvPicPr>
          <p:cNvPr id="7" name="Picture 6" descr="A group of people standing in front of a building&#10;&#10;Description automatically generated">
            <a:extLst>
              <a:ext uri="{FF2B5EF4-FFF2-40B4-BE49-F238E27FC236}">
                <a16:creationId xmlns:a16="http://schemas.microsoft.com/office/drawing/2014/main" id="{BAEA2A1A-9294-F1BD-A1B8-5764FF32865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0" t="29000" r="10471" b="10100"/>
          <a:stretch/>
        </p:blipFill>
        <p:spPr>
          <a:xfrm>
            <a:off x="407478" y="2583584"/>
            <a:ext cx="4464496" cy="2538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7757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323528" y="548680"/>
            <a:ext cx="61206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2400" b="1" kern="1200" dirty="0">
                <a:solidFill>
                  <a:schemeClr val="accent1"/>
                </a:solidFill>
              </a:rPr>
              <a:t>Upcoming events</a:t>
            </a:r>
            <a:endParaRPr lang="en-US" altLang="en-US" sz="2400" b="1" dirty="0">
              <a:solidFill>
                <a:srgbClr val="005CB9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585C215-D044-72AD-45B0-B952519D6954}"/>
              </a:ext>
            </a:extLst>
          </p:cNvPr>
          <p:cNvSpPr txBox="1"/>
          <p:nvPr/>
        </p:nvSpPr>
        <p:spPr>
          <a:xfrm>
            <a:off x="407478" y="1196752"/>
            <a:ext cx="531665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buClr>
                <a:srgbClr val="3B516A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Drum and Bass - Feeder ride</a:t>
            </a:r>
          </a:p>
          <a:p>
            <a:pPr eaLnBrk="1" hangingPunct="1">
              <a:buClr>
                <a:srgbClr val="3B516A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SAVI Northwest taster sessions – Liverpool and Wirral</a:t>
            </a:r>
          </a:p>
          <a:p>
            <a:pPr eaLnBrk="1" hangingPunct="1">
              <a:buClr>
                <a:srgbClr val="3B516A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Estates and Facilities day</a:t>
            </a:r>
          </a:p>
          <a:p>
            <a:pPr eaLnBrk="1" hangingPunct="1">
              <a:buClr>
                <a:srgbClr val="3B516A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Health &amp; Wellbeing days</a:t>
            </a:r>
          </a:p>
          <a:p>
            <a:pPr eaLnBrk="1" hangingPunct="1">
              <a:buClr>
                <a:srgbClr val="3B516A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NHS Community Cycle Club rides</a:t>
            </a:r>
          </a:p>
          <a:p>
            <a:pPr eaLnBrk="1" hangingPunct="1">
              <a:buClr>
                <a:srgbClr val="3B516A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Tandem taster sessions</a:t>
            </a:r>
          </a:p>
          <a:p>
            <a:pPr eaLnBrk="1" hangingPunct="1">
              <a:buClr>
                <a:srgbClr val="3B516A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bus route consultation</a:t>
            </a:r>
          </a:p>
          <a:p>
            <a:pPr eaLnBrk="1" hangingPunct="1">
              <a:buClr>
                <a:srgbClr val="3B516A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Mobility Strategy consultation</a:t>
            </a:r>
          </a:p>
          <a:p>
            <a:pPr eaLnBrk="1" hangingPunct="1">
              <a:buClr>
                <a:srgbClr val="3B516A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Liverpool Royal Masterplan</a:t>
            </a:r>
          </a:p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GB" altLang="en-US" sz="1800" dirty="0">
              <a:solidFill>
                <a:srgbClr val="231F20"/>
              </a:solidFill>
              <a:latin typeface="Frutiger LT Pro"/>
            </a:endParaRPr>
          </a:p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GB" altLang="en-US" sz="1800" dirty="0">
              <a:solidFill>
                <a:srgbClr val="231F20"/>
              </a:solidFill>
              <a:latin typeface="Frutiger LT Pro"/>
            </a:endParaRPr>
          </a:p>
        </p:txBody>
      </p:sp>
      <p:pic>
        <p:nvPicPr>
          <p:cNvPr id="4" name="Picture 3" descr="A group of people posing for a picture in front of a garage door&#10;&#10;Description automatically generated">
            <a:extLst>
              <a:ext uri="{FF2B5EF4-FFF2-40B4-BE49-F238E27FC236}">
                <a16:creationId xmlns:a16="http://schemas.microsoft.com/office/drawing/2014/main" id="{86A619BC-1B28-F5A5-7161-683E3932D2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2200558"/>
            <a:ext cx="3717032" cy="371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622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834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>
            <a:extLst>
              <a:ext uri="{FF2B5EF4-FFF2-40B4-BE49-F238E27FC236}">
                <a16:creationId xmlns:a16="http://schemas.microsoft.com/office/drawing/2014/main" id="{8092B233-3EA9-866B-4E66-7D0C1D65C8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584" y="908720"/>
            <a:ext cx="752400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4800" b="1" dirty="0">
                <a:solidFill>
                  <a:srgbClr val="005CB9"/>
                </a:solidFill>
              </a:rPr>
              <a:t>Sustainability &amp;</a:t>
            </a:r>
          </a:p>
          <a:p>
            <a:pPr algn="ctr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4800" b="1" dirty="0">
                <a:solidFill>
                  <a:srgbClr val="005CB9"/>
                </a:solidFill>
              </a:rPr>
              <a:t> Active Travel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7AAFD2-834A-49BA-9709-D64D881D96AE}"/>
              </a:ext>
            </a:extLst>
          </p:cNvPr>
          <p:cNvSpPr txBox="1">
            <a:spLocks/>
          </p:cNvSpPr>
          <p:nvPr/>
        </p:nvSpPr>
        <p:spPr bwMode="auto">
          <a:xfrm>
            <a:off x="2587626" y="2636912"/>
            <a:ext cx="3968747" cy="375284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rtlCol="0" anchorCtr="0" compatLnSpc="1">
            <a:prstTxWarp prst="textNoShape">
              <a:avLst/>
            </a:prstTxWarp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1"/>
                </a:solidFill>
              </a:rPr>
              <a:t>Travel survey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1"/>
                </a:solidFill>
              </a:rPr>
              <a:t>Travel plan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1"/>
                </a:solidFill>
              </a:rPr>
              <a:t>Incentives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1"/>
                </a:solidFill>
              </a:rPr>
              <a:t>Roadmap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1"/>
                </a:solidFill>
              </a:rPr>
              <a:t>Behaviour change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accent1"/>
              </a:solidFill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accent1"/>
              </a:solidFill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accent1"/>
              </a:solidFill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accent1"/>
              </a:solidFill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808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>
            <a:extLst>
              <a:ext uri="{FF2B5EF4-FFF2-40B4-BE49-F238E27FC236}">
                <a16:creationId xmlns:a16="http://schemas.microsoft.com/office/drawing/2014/main" id="{4D743870-6261-2A13-7C8D-BA4AB3638B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24" t="7090" r="36613" b="33662"/>
          <a:stretch/>
        </p:blipFill>
        <p:spPr bwMode="auto">
          <a:xfrm>
            <a:off x="4960985" y="4190039"/>
            <a:ext cx="2192127" cy="2500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extBox 2">
            <a:extLst>
              <a:ext uri="{FF2B5EF4-FFF2-40B4-BE49-F238E27FC236}">
                <a16:creationId xmlns:a16="http://schemas.microsoft.com/office/drawing/2014/main" id="{0089B888-D028-94D5-405B-D473755256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46979617"/>
              </p:ext>
            </p:extLst>
          </p:nvPr>
        </p:nvGraphicFramePr>
        <p:xfrm>
          <a:off x="515937" y="1343292"/>
          <a:ext cx="5856263" cy="31239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4583E2B7-66BF-1A12-E5F5-77F35F5A2593}"/>
              </a:ext>
            </a:extLst>
          </p:cNvPr>
          <p:cNvSpPr txBox="1">
            <a:spLocks/>
          </p:cNvSpPr>
          <p:nvPr/>
        </p:nvSpPr>
        <p:spPr>
          <a:xfrm>
            <a:off x="827584" y="255772"/>
            <a:ext cx="7886700" cy="1325563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GB" sz="3200" b="1" dirty="0">
              <a:solidFill>
                <a:srgbClr val="005CB9"/>
              </a:solidFill>
              <a:latin typeface="Arial"/>
              <a:cs typeface="Arial"/>
            </a:endParaRPr>
          </a:p>
          <a:p>
            <a:r>
              <a:rPr lang="en-GB" sz="3200" b="1" dirty="0">
                <a:solidFill>
                  <a:srgbClr val="005CB9"/>
                </a:solidFill>
                <a:latin typeface="Arial"/>
                <a:cs typeface="Arial"/>
              </a:rPr>
              <a:t>Sustainability Team </a:t>
            </a:r>
          </a:p>
        </p:txBody>
      </p:sp>
      <p:pic>
        <p:nvPicPr>
          <p:cNvPr id="8" name="Picture 2" descr="Image">
            <a:extLst>
              <a:ext uri="{FF2B5EF4-FFF2-40B4-BE49-F238E27FC236}">
                <a16:creationId xmlns:a16="http://schemas.microsoft.com/office/drawing/2014/main" id="{D81070A5-FF22-5B2B-1346-55FA7D16B0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2" b="17507"/>
          <a:stretch/>
        </p:blipFill>
        <p:spPr bwMode="auto">
          <a:xfrm>
            <a:off x="6372200" y="1556792"/>
            <a:ext cx="2570232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Image preview">
            <a:extLst>
              <a:ext uri="{FF2B5EF4-FFF2-40B4-BE49-F238E27FC236}">
                <a16:creationId xmlns:a16="http://schemas.microsoft.com/office/drawing/2014/main" id="{B9FEA283-F089-1DBB-E153-0B5643C1F3D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2" r="55512" b="7564"/>
          <a:stretch/>
        </p:blipFill>
        <p:spPr bwMode="auto">
          <a:xfrm>
            <a:off x="2771800" y="4509120"/>
            <a:ext cx="1412029" cy="2244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>
            <a:extLst>
              <a:ext uri="{FF2B5EF4-FFF2-40B4-BE49-F238E27FC236}">
                <a16:creationId xmlns:a16="http://schemas.microsoft.com/office/drawing/2014/main" id="{8C4A02E9-5B6B-095B-8075-15B87822CE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76" t="4008" r="31800" b="4250"/>
          <a:stretch/>
        </p:blipFill>
        <p:spPr bwMode="auto">
          <a:xfrm>
            <a:off x="482565" y="4509120"/>
            <a:ext cx="1665429" cy="2244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1269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323528" y="548680"/>
            <a:ext cx="50117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400" b="1" dirty="0">
                <a:solidFill>
                  <a:srgbClr val="005CB9"/>
                </a:solidFill>
              </a:rPr>
              <a:t>Sustainability at LUHFT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1134440-0554-5826-E2B2-B939A91712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1960" y="1988840"/>
            <a:ext cx="409364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342900" indent="-342900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400" dirty="0">
                <a:solidFill>
                  <a:schemeClr val="accent1"/>
                </a:solidFill>
              </a:rPr>
              <a:t>Corporate strategy </a:t>
            </a:r>
          </a:p>
          <a:p>
            <a:pPr marL="342900" indent="-342900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400" dirty="0">
                <a:solidFill>
                  <a:schemeClr val="accent1"/>
                </a:solidFill>
              </a:rPr>
              <a:t>Sustainability plan</a:t>
            </a:r>
          </a:p>
          <a:p>
            <a:pPr marL="342900" indent="-342900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400" dirty="0">
                <a:solidFill>
                  <a:schemeClr val="accent1"/>
                </a:solidFill>
              </a:rPr>
              <a:t>Travel plan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4036FE-72F9-E6A6-7B8B-158EB72BB5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1268760"/>
            <a:ext cx="3310129" cy="473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2928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323528" y="548680"/>
            <a:ext cx="50117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400" b="1" dirty="0">
                <a:solidFill>
                  <a:srgbClr val="005CB9"/>
                </a:solidFill>
              </a:rPr>
              <a:t>Travel Survey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1134440-0554-5826-E2B2-B939A91712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800" y="1196752"/>
            <a:ext cx="77552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en-US" sz="2400" dirty="0">
                <a:solidFill>
                  <a:srgbClr val="005CB9"/>
                </a:solidFill>
              </a:rPr>
              <a:t>Conducted the first multi-site, multi-trust travel survey</a:t>
            </a:r>
            <a:endParaRPr lang="en-US" altLang="en-US" sz="2400" dirty="0">
              <a:solidFill>
                <a:schemeClr val="accent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E77F3F7-4D7B-F9E0-5500-BE0292DD1D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832" y="1996702"/>
            <a:ext cx="7596336" cy="142723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3D2F812-CA8F-FC03-961A-248000AD7E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8523" y="3722256"/>
            <a:ext cx="422695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342900" indent="-342900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GB" altLang="en-US" sz="2400" dirty="0">
                <a:solidFill>
                  <a:srgbClr val="005CB9"/>
                </a:solidFill>
              </a:rPr>
              <a:t>2,428 respondents</a:t>
            </a:r>
          </a:p>
          <a:p>
            <a:pPr marL="342900" indent="-342900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GB" altLang="en-US" sz="2400" dirty="0">
                <a:solidFill>
                  <a:srgbClr val="005CB9"/>
                </a:solidFill>
              </a:rPr>
              <a:t>12% of LUHFT staff</a:t>
            </a:r>
          </a:p>
          <a:p>
            <a:pPr marL="342900" indent="-342900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GB" altLang="en-US" sz="2400" dirty="0">
                <a:solidFill>
                  <a:srgbClr val="005CB9"/>
                </a:solidFill>
              </a:rPr>
              <a:t>Basis for trust Travel plan</a:t>
            </a:r>
          </a:p>
          <a:p>
            <a:pPr marL="342900" indent="-342900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GB" altLang="en-US" sz="2400" dirty="0">
                <a:solidFill>
                  <a:srgbClr val="005CB9"/>
                </a:solidFill>
              </a:rPr>
              <a:t>Partnership working</a:t>
            </a:r>
          </a:p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2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1003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323528" y="548680"/>
            <a:ext cx="58326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400" b="1" dirty="0">
                <a:solidFill>
                  <a:srgbClr val="005CB9"/>
                </a:solidFill>
              </a:rPr>
              <a:t>Travel Plan actions – Active Travel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70D278-0197-737B-4AD4-1D66AEC50541}"/>
              </a:ext>
            </a:extLst>
          </p:cNvPr>
          <p:cNvSpPr txBox="1"/>
          <p:nvPr/>
        </p:nvSpPr>
        <p:spPr>
          <a:xfrm>
            <a:off x="323527" y="1033885"/>
            <a:ext cx="8496945" cy="59654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200"/>
              </a:spcBef>
            </a:pPr>
            <a:r>
              <a:rPr lang="en-GB" sz="1000" b="1" dirty="0">
                <a:solidFill>
                  <a:srgbClr val="2E74B5"/>
                </a:solidFill>
                <a:effectLst/>
                <a:latin typeface="Calibri Light" panose="020F03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Active Travel </a:t>
            </a:r>
          </a:p>
          <a:p>
            <a:pPr>
              <a:lnSpc>
                <a:spcPct val="107000"/>
              </a:lnSpc>
              <a:spcBef>
                <a:spcPts val="200"/>
              </a:spcBef>
            </a:pPr>
            <a:r>
              <a:rPr lang="en-GB" sz="1000" b="1" dirty="0">
                <a:solidFill>
                  <a:srgbClr val="1F4D78"/>
                </a:solidFill>
                <a:effectLst/>
                <a:latin typeface="Calibri Light" panose="020F03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Walking and Wheeling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Action 1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Prioritise walking and wheeling infrastructure within future developments within hospitals sites.</a:t>
            </a:r>
          </a:p>
          <a:p>
            <a:pPr marL="540385" indent="-540385">
              <a:lnSpc>
                <a:spcPct val="107000"/>
              </a:lnSpc>
              <a:spcAft>
                <a:spcPts val="800"/>
              </a:spcAft>
            </a:pP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Action 2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Consult local community groups and staff and patient groups when developing on-site infrastructure to ensure best practise, accessibility standards are met.</a:t>
            </a:r>
          </a:p>
          <a:p>
            <a:pPr marL="540385" indent="-540385">
              <a:lnSpc>
                <a:spcPct val="107000"/>
              </a:lnSpc>
              <a:spcAft>
                <a:spcPts val="800"/>
              </a:spcAft>
              <a:tabLst>
                <a:tab pos="630555" algn="l"/>
              </a:tabLst>
            </a:pP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Action 3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Complete street audits to review the walking and wheeling routes to site and engage local authority to create improvements to healthy routes to hospitals.</a:t>
            </a:r>
          </a:p>
          <a:p>
            <a:pPr marL="540385" indent="-540385">
              <a:lnSpc>
                <a:spcPct val="107000"/>
              </a:lnSpc>
              <a:spcAft>
                <a:spcPts val="800"/>
              </a:spcAft>
              <a:tabLst>
                <a:tab pos="630555" algn="l"/>
              </a:tabLst>
            </a:pP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Action 4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In an effort to improve walking and wheeling access to local public transport networks LUHFT will improve wayfinding and signposting on site.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Action 5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Work with local transport providers and LCC to improve wayfinding off site. 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Action 6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Develop and map walking routes around hospital sites.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Action 7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Complete disability access audit for each site.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Action 8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Work with local authority to improve street lighting safety in and around hospitals.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Action 9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Work with Voi to locate scooters hubs on site and/or nearby locations.</a:t>
            </a:r>
          </a:p>
          <a:p>
            <a:pPr>
              <a:lnSpc>
                <a:spcPct val="107000"/>
              </a:lnSpc>
              <a:spcBef>
                <a:spcPts val="200"/>
              </a:spcBef>
            </a:pPr>
            <a:r>
              <a:rPr lang="en-GB" sz="1000" b="1" dirty="0">
                <a:solidFill>
                  <a:srgbClr val="1F4D78"/>
                </a:solidFill>
                <a:effectLst/>
                <a:latin typeface="Calibri Light" panose="020F03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Cycling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Action 1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Prioritise cycling infrastructure within future developments within hospitals sites.</a:t>
            </a:r>
          </a:p>
          <a:p>
            <a:pPr marL="540385" indent="-540385">
              <a:lnSpc>
                <a:spcPct val="107000"/>
              </a:lnSpc>
              <a:spcAft>
                <a:spcPts val="800"/>
              </a:spcAft>
            </a:pP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Action 2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Respond to local consultations. Lead local transport consultation responses by engaging local campaign and interest groups and facilitating consultation feedback sessions and co-ordinating joint responses. </a:t>
            </a:r>
          </a:p>
          <a:p>
            <a:pPr marL="540385" indent="-540385">
              <a:lnSpc>
                <a:spcPct val="107000"/>
              </a:lnSpc>
              <a:spcAft>
                <a:spcPts val="800"/>
              </a:spcAft>
            </a:pP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Action 3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Act as a leading stakeholder in the city, develop a transport action group with NHS partners across Liverpool to develop joint projects and increase the Trust impact.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Action 4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Work with Voi to locate hire e-bike hubs on site and/or nearby locations and promote to staff.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Action 5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Create a local community cycling club for staff, patients, and visitors to increase activity.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Action 6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Work with partners to develop options for a social prescribing pilot</a:t>
            </a:r>
          </a:p>
          <a:p>
            <a:pPr marL="540385" indent="-540385">
              <a:lnSpc>
                <a:spcPct val="107000"/>
              </a:lnSpc>
              <a:spcAft>
                <a:spcPts val="800"/>
              </a:spcAft>
            </a:pP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Action 7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GB" sz="1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Introduce a 'buddy' scheme for cyclists; pairing a new/less experienced cyclist with an experienced cyclist for support.</a:t>
            </a:r>
            <a:endParaRPr lang="en-GB" sz="1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40385" indent="-540385">
              <a:lnSpc>
                <a:spcPct val="107000"/>
              </a:lnSpc>
              <a:spcAft>
                <a:spcPts val="800"/>
              </a:spcAft>
            </a:pPr>
            <a:r>
              <a:rPr lang="en-GB" sz="1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Action 8</a:t>
            </a:r>
            <a:r>
              <a:rPr lang="en-GB" sz="1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: Trial a bike bus scheme for staff into work</a:t>
            </a:r>
            <a:endParaRPr lang="en-GB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40385" indent="-540385">
              <a:lnSpc>
                <a:spcPct val="107000"/>
              </a:lnSpc>
              <a:spcAft>
                <a:spcPts val="800"/>
              </a:spcAft>
            </a:pPr>
            <a:r>
              <a:rPr lang="en-GB" sz="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23591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323528" y="548680"/>
            <a:ext cx="59046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400" b="1" dirty="0">
                <a:solidFill>
                  <a:srgbClr val="005CB9"/>
                </a:solidFill>
              </a:rPr>
              <a:t>Travel Plan actions – Active Travel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70D278-0197-737B-4AD4-1D66AEC50541}"/>
              </a:ext>
            </a:extLst>
          </p:cNvPr>
          <p:cNvSpPr txBox="1"/>
          <p:nvPr/>
        </p:nvSpPr>
        <p:spPr>
          <a:xfrm>
            <a:off x="323527" y="1033885"/>
            <a:ext cx="8496945" cy="5090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200"/>
              </a:spcBef>
            </a:pPr>
            <a:r>
              <a:rPr lang="en-GB" sz="1000" b="1" dirty="0">
                <a:solidFill>
                  <a:srgbClr val="1F4D78"/>
                </a:solidFill>
                <a:effectLst/>
                <a:latin typeface="Calibri Light" panose="020F03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Cycle to work</a:t>
            </a:r>
          </a:p>
          <a:p>
            <a:pPr marL="540385" indent="-540385">
              <a:lnSpc>
                <a:spcPct val="107000"/>
              </a:lnSpc>
              <a:spcAft>
                <a:spcPts val="800"/>
              </a:spcAft>
            </a:pP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Action 1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Explore alternative offers to the cycle to work scheme that would be more accessible to staff on lower bands.</a:t>
            </a:r>
          </a:p>
          <a:p>
            <a:pPr marL="540385" indent="-540385">
              <a:lnSpc>
                <a:spcPct val="107000"/>
              </a:lnSpc>
              <a:spcAft>
                <a:spcPts val="800"/>
              </a:spcAft>
            </a:pP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Action 2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Promote cycle to work scheme more widely to increase awareness.</a:t>
            </a:r>
          </a:p>
          <a:p>
            <a:pPr marL="540385" indent="-540385">
              <a:lnSpc>
                <a:spcPct val="107000"/>
              </a:lnSpc>
              <a:spcAft>
                <a:spcPts val="800"/>
              </a:spcAft>
            </a:pP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Action 3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Include information of the cycle to work scheme and other cycle facilities in the travel section of induction.</a:t>
            </a:r>
          </a:p>
          <a:p>
            <a:pPr marL="540385" indent="-540385">
              <a:lnSpc>
                <a:spcPct val="107000"/>
              </a:lnSpc>
              <a:spcAft>
                <a:spcPts val="800"/>
              </a:spcAft>
            </a:pP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Action 4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To review the cycle to work scheme provider to ensure the best service for staff.</a:t>
            </a:r>
          </a:p>
          <a:p>
            <a:pPr>
              <a:lnSpc>
                <a:spcPct val="107000"/>
              </a:lnSpc>
              <a:spcBef>
                <a:spcPts val="200"/>
              </a:spcBef>
            </a:pPr>
            <a:r>
              <a:rPr lang="en-GB" sz="1000" b="1" dirty="0">
                <a:solidFill>
                  <a:srgbClr val="1F4D78"/>
                </a:solidFill>
                <a:effectLst/>
                <a:latin typeface="Calibri Light" panose="020F03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Cycling facilities</a:t>
            </a:r>
          </a:p>
          <a:p>
            <a:pPr marL="540385" indent="-540385">
              <a:lnSpc>
                <a:spcPct val="107000"/>
              </a:lnSpc>
              <a:spcAft>
                <a:spcPts val="800"/>
              </a:spcAft>
            </a:pP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Action 1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Review and map all existing cycle facilities including storage, including accessible bike storage and shower/change facilities across trust sites. Propose improvements in facilities.</a:t>
            </a:r>
          </a:p>
          <a:p>
            <a:pPr marL="540385" indent="-540385">
              <a:lnSpc>
                <a:spcPct val="107000"/>
              </a:lnSpc>
              <a:spcAft>
                <a:spcPts val="800"/>
              </a:spcAft>
            </a:pP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Action 2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Develop proposals for cycle/active travel hubs on each of the three main sites.</a:t>
            </a:r>
          </a:p>
          <a:p>
            <a:pPr marL="540385" indent="-540385">
              <a:lnSpc>
                <a:spcPct val="107000"/>
              </a:lnSpc>
              <a:spcAft>
                <a:spcPts val="800"/>
              </a:spcAft>
            </a:pP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Action 3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Maintain current cycle parking facilities and ensure they are secure.</a:t>
            </a:r>
          </a:p>
          <a:p>
            <a:pPr marL="540385" indent="-540385">
              <a:lnSpc>
                <a:spcPct val="107000"/>
              </a:lnSpc>
              <a:spcAft>
                <a:spcPts val="800"/>
              </a:spcAft>
            </a:pP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Action 4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Work with the trust to explore opportunities for providing pool bikes for staff to travel between sites.</a:t>
            </a:r>
          </a:p>
          <a:p>
            <a:pPr marL="540385" indent="-540385">
              <a:lnSpc>
                <a:spcPct val="107000"/>
              </a:lnSpc>
              <a:spcAft>
                <a:spcPts val="800"/>
              </a:spcAft>
            </a:pP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Action 5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 Explore external funding opportunities and partnerships with other trusts across sites.</a:t>
            </a:r>
          </a:p>
          <a:p>
            <a:pPr marL="540385" indent="-540385">
              <a:lnSpc>
                <a:spcPct val="107000"/>
              </a:lnSpc>
              <a:spcAft>
                <a:spcPts val="800"/>
              </a:spcAft>
            </a:pP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Action 6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Install bike repair work stations at each hospital</a:t>
            </a:r>
          </a:p>
          <a:p>
            <a:pPr marL="540385" indent="-540385">
              <a:lnSpc>
                <a:spcPct val="107000"/>
              </a:lnSpc>
              <a:spcAft>
                <a:spcPts val="800"/>
              </a:spcAft>
            </a:pP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Action 7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 Develop a policy and procedure plan for Ebike charging facilities</a:t>
            </a:r>
          </a:p>
          <a:p>
            <a:pPr marL="540385" indent="-540385">
              <a:lnSpc>
                <a:spcPct val="107000"/>
              </a:lnSpc>
              <a:spcAft>
                <a:spcPts val="800"/>
              </a:spcAft>
            </a:pP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Action 8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 Explore proposals for separate E-Cycle charging hubs at each of the three main sites</a:t>
            </a:r>
          </a:p>
          <a:p>
            <a:pPr>
              <a:lnSpc>
                <a:spcPct val="107000"/>
              </a:lnSpc>
              <a:spcBef>
                <a:spcPts val="200"/>
              </a:spcBef>
            </a:pPr>
            <a:r>
              <a:rPr lang="en-GB" sz="1000" b="1" dirty="0">
                <a:solidFill>
                  <a:srgbClr val="1F4D78"/>
                </a:solidFill>
                <a:effectLst/>
                <a:latin typeface="Calibri Light" panose="020F03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Bike User Group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Action 1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Create a network of cycling champions in workplaces to support colleagues to cycle to work.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Action 2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Develop monthly meetings at each site to discuss issues and promote activities.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Action 3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Create a quarterly BUG newsletter and develop identity.</a:t>
            </a:r>
          </a:p>
          <a:p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Action 4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Develop term of reference including aims of the group.</a:t>
            </a:r>
            <a:endParaRPr lang="en-GB" sz="1000" dirty="0"/>
          </a:p>
          <a:p>
            <a:pPr marL="540385" indent="-540385">
              <a:lnSpc>
                <a:spcPct val="107000"/>
              </a:lnSpc>
              <a:spcAft>
                <a:spcPts val="800"/>
              </a:spcAft>
            </a:pPr>
            <a:r>
              <a:rPr lang="en-GB" sz="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6857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721839F-C8AC-F87F-BC5D-7EA8236B39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417" y="1667793"/>
            <a:ext cx="7644945" cy="4281487"/>
          </a:xfrm>
          <a:prstGeom prst="rect">
            <a:avLst/>
          </a:prstGeom>
        </p:spPr>
      </p:pic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323528" y="548680"/>
            <a:ext cx="50117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400" b="1" dirty="0">
                <a:solidFill>
                  <a:srgbClr val="005CB9"/>
                </a:solidFill>
              </a:rPr>
              <a:t>Travel Survey report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1134440-0554-5826-E2B2-B939A91712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800" y="1196752"/>
            <a:ext cx="77552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en-US" sz="2400" dirty="0">
                <a:solidFill>
                  <a:srgbClr val="005CB9"/>
                </a:solidFill>
              </a:rPr>
              <a:t>June 2023</a:t>
            </a:r>
            <a:endParaRPr lang="en-US" altLang="en-US" sz="2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52075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5367</TotalTime>
  <Words>1445</Words>
  <Application>Microsoft Office PowerPoint</Application>
  <PresentationFormat>On-screen Show (4:3)</PresentationFormat>
  <Paragraphs>238</Paragraphs>
  <Slides>29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29</vt:i4>
      </vt:variant>
    </vt:vector>
  </HeadingPairs>
  <TitlesOfParts>
    <vt:vector size="36" baseType="lpstr">
      <vt:lpstr>Arial</vt:lpstr>
      <vt:lpstr>Calibri</vt:lpstr>
      <vt:lpstr>Calibri Light</vt:lpstr>
      <vt:lpstr>Frutiger LT Pro</vt:lpstr>
      <vt:lpstr>1_Office Theme</vt:lpstr>
      <vt:lpstr>5_Custom Design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Last year</vt:lpstr>
      <vt:lpstr>PowerPoint Presentation</vt:lpstr>
      <vt:lpstr>PowerPoint Presentation</vt:lpstr>
      <vt:lpstr>PowerPoint Presentation</vt:lpstr>
      <vt:lpstr>PowerPoint Presentation</vt:lpstr>
    </vt:vector>
  </TitlesOfParts>
  <Company>Aintree University Hospital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LISTON DUNN</dc:creator>
  <cp:lastModifiedBy>Stewart Walsh</cp:lastModifiedBy>
  <cp:revision>1527</cp:revision>
  <cp:lastPrinted>2022-12-12T10:42:50Z</cp:lastPrinted>
  <dcterms:created xsi:type="dcterms:W3CDTF">2020-11-16T12:01:28Z</dcterms:created>
  <dcterms:modified xsi:type="dcterms:W3CDTF">2024-05-18T10:26:10Z</dcterms:modified>
</cp:coreProperties>
</file>